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notesMasterIdLst>
    <p:notesMasterId r:id="rId35"/>
  </p:notesMasterIdLst>
  <p:handoutMasterIdLst>
    <p:handoutMasterId r:id="rId36"/>
  </p:handoutMasterIdLst>
  <p:sldIdLst>
    <p:sldId id="256" r:id="rId3"/>
    <p:sldId id="298" r:id="rId4"/>
    <p:sldId id="299" r:id="rId5"/>
    <p:sldId id="297" r:id="rId6"/>
    <p:sldId id="295" r:id="rId7"/>
    <p:sldId id="296" r:id="rId8"/>
    <p:sldId id="301" r:id="rId9"/>
    <p:sldId id="313" r:id="rId10"/>
    <p:sldId id="305" r:id="rId11"/>
    <p:sldId id="306" r:id="rId12"/>
    <p:sldId id="309" r:id="rId13"/>
    <p:sldId id="307" r:id="rId14"/>
    <p:sldId id="311" r:id="rId15"/>
    <p:sldId id="340" r:id="rId16"/>
    <p:sldId id="314" r:id="rId17"/>
    <p:sldId id="315" r:id="rId18"/>
    <p:sldId id="316" r:id="rId19"/>
    <p:sldId id="317" r:id="rId20"/>
    <p:sldId id="318" r:id="rId21"/>
    <p:sldId id="319" r:id="rId22"/>
    <p:sldId id="320" r:id="rId23"/>
    <p:sldId id="321" r:id="rId24"/>
    <p:sldId id="322" r:id="rId25"/>
    <p:sldId id="323" r:id="rId26"/>
    <p:sldId id="324" r:id="rId27"/>
    <p:sldId id="341" r:id="rId28"/>
    <p:sldId id="325" r:id="rId29"/>
    <p:sldId id="342" r:id="rId30"/>
    <p:sldId id="326" r:id="rId31"/>
    <p:sldId id="343" r:id="rId32"/>
    <p:sldId id="327" r:id="rId33"/>
    <p:sldId id="32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68" d="100"/>
          <a:sy n="68" d="100"/>
        </p:scale>
        <p:origin x="616"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02C4BC-9BF0-47B0-9E33-CA11382D0143}" type="datetimeFigureOut">
              <a:rPr lang="en-US" smtClean="0"/>
              <a:t>3/21/2018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5F9094-BB01-43A1-8465-BA0072CB82D6}" type="slidenum">
              <a:rPr lang="en-US" smtClean="0"/>
              <a:t>‹#›</a:t>
            </a:fld>
            <a:endParaRPr lang="en-US"/>
          </a:p>
        </p:txBody>
      </p:sp>
    </p:spTree>
    <p:extLst>
      <p:ext uri="{BB962C8B-B14F-4D97-AF65-F5344CB8AC3E}">
        <p14:creationId xmlns:p14="http://schemas.microsoft.com/office/powerpoint/2010/main" val="3794951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89DAA5-46AC-47D5-AFA0-E8E5445176F2}"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9325-1442-4B54-B138-AC3CC9E0F580}" type="slidenum">
              <a:rPr lang="en-US" smtClean="0"/>
              <a:t>‹#›</a:t>
            </a:fld>
            <a:endParaRPr lang="en-US"/>
          </a:p>
        </p:txBody>
      </p:sp>
    </p:spTree>
    <p:extLst>
      <p:ext uri="{BB962C8B-B14F-4D97-AF65-F5344CB8AC3E}">
        <p14:creationId xmlns:p14="http://schemas.microsoft.com/office/powerpoint/2010/main" val="258491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5D9325-1442-4B54-B138-AC3CC9E0F580}" type="slidenum">
              <a:rPr lang="en-US" smtClean="0"/>
              <a:t>1</a:t>
            </a:fld>
            <a:endParaRPr lang="en-US"/>
          </a:p>
        </p:txBody>
      </p:sp>
    </p:spTree>
    <p:extLst>
      <p:ext uri="{BB962C8B-B14F-4D97-AF65-F5344CB8AC3E}">
        <p14:creationId xmlns:p14="http://schemas.microsoft.com/office/powerpoint/2010/main" val="9212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ED174F-2936-4580-BFEC-C19AAC1A5054}"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A88E9-F98B-49F8-A26F-48BB892514BB}"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A6544A9-63F1-405B-A37C-135781761DBB}"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9773D9-CB66-4694-B0FC-D234D7F1EA59}"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3454D-4FA8-44FB-8F4D-BCC7CCA1C9FB}"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06C114-FCA6-4EEF-ABDA-9A338218FA94}" type="datetime1">
              <a:rPr lang="en-US" smtClean="0"/>
              <a:t>3/21/2018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E9FFD87-9EA7-41F5-9D47-DEF55903572D}" type="datetime1">
              <a:rPr lang="en-US" smtClean="0"/>
              <a:t>3/21/2018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EA743-FC31-4875-8B31-A5E2A0859178}"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FCF366-A5F6-41BB-9BD7-CD0C6CC6AF97}"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ED174F-2936-4580-BFEC-C19AAC1A5054}"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51010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3F5A8F-DAEB-4973-AAE1-71E32DDEB4D4}"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9916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93F5A8F-DAEB-4973-AAE1-71E32DDEB4D4}"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116A2C-98C7-4740-B925-F646A949E05D}"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44004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ED316-8FB3-454E-9560-FEAB44B79E71}"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30858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92D84-3C2A-4DC3-8383-EA25B32C3358}" type="datetime1">
              <a:rPr lang="en-US" smtClean="0"/>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0552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BB3385-1FC9-4532-B5A3-908033411A4D}" type="datetime1">
              <a:rPr lang="en-US" smtClean="0"/>
              <a:t>3/21/2018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58510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AF3C3-FF63-425C-97B8-4970BE1B4BAE}" type="datetime1">
              <a:rPr lang="en-US" smtClean="0"/>
              <a:t>3/21/2018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65519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9C11A4-62BE-4326-8B59-EB755B6B0A29}"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39634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2D9179-0CB0-4D5D-91D2-905741FBD017}"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89950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6544A9-63F1-405B-A37C-135781761DBB}"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2791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9773D9-CB66-4694-B0FC-D234D7F1EA59}"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98651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3454D-4FA8-44FB-8F4D-BCC7CCA1C9FB}"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05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116A2C-98C7-4740-B925-F646A949E05D}"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D73ED-9C08-4FCA-9476-837A1888DDA3}"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250108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9D73ED-9C08-4FCA-9476-837A1888DDA3}"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329758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FEA743-FC31-4875-8B31-A5E2A0859178}"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9931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FCF366-A5F6-41BB-9BD7-CD0C6CC6AF97}" type="datetime1">
              <a:rPr lang="en-US" smtClean="0"/>
              <a:t>3/21/2018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582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ED316-8FB3-454E-9560-FEAB44B79E71}"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92D84-3C2A-4DC3-8383-EA25B32C3358}" type="datetime1">
              <a:rPr lang="en-US" smtClean="0"/>
              <a:t>3/21/2018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BB3385-1FC9-4532-B5A3-908033411A4D}" type="datetime1">
              <a:rPr lang="en-US" smtClean="0"/>
              <a:t>3/21/2018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AAF3C3-FF63-425C-97B8-4970BE1B4BAE}" type="datetime1">
              <a:rPr lang="en-US" smtClean="0"/>
              <a:t>3/21/2018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79C11A4-62BE-4326-8B59-EB755B6B0A29}" type="datetime1">
              <a:rPr lang="en-US" smtClean="0"/>
              <a:t>3/21/2018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2D9179-0CB0-4D5D-91D2-905741FBD017}" type="datetime1">
              <a:rPr lang="en-US" smtClean="0"/>
              <a:t>3/21/2018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D9D73ED-9C08-4FCA-9476-837A1888DDA3}" type="datetime1">
              <a:rPr lang="en-US" smtClean="0"/>
              <a:t>3/21/2018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9D73ED-9C08-4FCA-9476-837A1888DDA3}" type="datetime1">
              <a:rPr lang="en-US" smtClean="0"/>
              <a:t>3/21/2018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161822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 Id="rId5" Type="http://schemas.openxmlformats.org/officeDocument/2006/relationships/image" Target="../media/image43.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531" y="295729"/>
            <a:ext cx="10328208" cy="3329581"/>
          </a:xfrm>
        </p:spPr>
        <p:txBody>
          <a:bodyPr/>
          <a:lstStyle/>
          <a:p>
            <a:r>
              <a:rPr lang="en-US" b="1" dirty="0"/>
              <a:t>Shepherd Of The Hills</a:t>
            </a:r>
          </a:p>
        </p:txBody>
      </p:sp>
      <p:sp>
        <p:nvSpPr>
          <p:cNvPr id="3" name="Subtitle 2"/>
          <p:cNvSpPr>
            <a:spLocks noGrp="1"/>
          </p:cNvSpPr>
          <p:nvPr>
            <p:ph type="subTitle" idx="1"/>
          </p:nvPr>
        </p:nvSpPr>
        <p:spPr>
          <a:xfrm>
            <a:off x="862531" y="3940935"/>
            <a:ext cx="10573908" cy="1826654"/>
          </a:xfrm>
        </p:spPr>
        <p:txBody>
          <a:bodyPr>
            <a:normAutofit/>
          </a:bodyPr>
          <a:lstStyle/>
          <a:p>
            <a:r>
              <a:rPr lang="en-US" sz="4800" b="1" dirty="0">
                <a:solidFill>
                  <a:srgbClr val="FFFF00"/>
                </a:solidFill>
              </a:rPr>
              <a:t>Facility Expansion Goal: </a:t>
            </a:r>
          </a:p>
          <a:p>
            <a:r>
              <a:rPr lang="en-US" sz="4800" b="1" dirty="0">
                <a:solidFill>
                  <a:srgbClr val="FFFF00"/>
                </a:solidFill>
              </a:rPr>
              <a:t>Start Construction by 2022</a:t>
            </a:r>
          </a:p>
        </p:txBody>
      </p:sp>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62725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555672"/>
            <a:ext cx="9404723" cy="1400530"/>
          </a:xfrm>
        </p:spPr>
        <p:txBody>
          <a:bodyPr/>
          <a:lstStyle/>
          <a:p>
            <a:r>
              <a:rPr lang="en-US" dirty="0"/>
              <a:t>					      </a:t>
            </a:r>
            <a:r>
              <a:rPr lang="en-US" sz="6000" b="1" dirty="0"/>
              <a:t>$781 / Year is…</a:t>
            </a:r>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pic>
        <p:nvPicPr>
          <p:cNvPr id="3074" name="Picture 2" descr="Related image"/>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76"/>
          <a:stretch/>
        </p:blipFill>
        <p:spPr bwMode="auto">
          <a:xfrm>
            <a:off x="1503361" y="1348828"/>
            <a:ext cx="1714500" cy="15037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tack of ones"/>
          <p:cNvPicPr>
            <a:picLocks noChangeAspect="1" noChangeArrowheads="1"/>
          </p:cNvPicPr>
          <p:nvPr/>
        </p:nvPicPr>
        <p:blipFill rotWithShape="1">
          <a:blip r:embed="rId3">
            <a:extLst>
              <a:ext uri="{28A0092B-C50C-407E-A947-70E740481C1C}">
                <a14:useLocalDpi xmlns:a14="http://schemas.microsoft.com/office/drawing/2010/main" val="0"/>
              </a:ext>
            </a:extLst>
          </a:blip>
          <a:srcRect l="14621" t="8615" r="19197" b="30830"/>
          <a:stretch/>
        </p:blipFill>
        <p:spPr bwMode="auto">
          <a:xfrm>
            <a:off x="1503361" y="3206240"/>
            <a:ext cx="1714500" cy="139332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pare change"/>
          <p:cNvPicPr>
            <a:picLocks noChangeAspect="1" noChangeArrowheads="1"/>
          </p:cNvPicPr>
          <p:nvPr/>
        </p:nvPicPr>
        <p:blipFill rotWithShape="1">
          <a:blip r:embed="rId4">
            <a:extLst>
              <a:ext uri="{28A0092B-C50C-407E-A947-70E740481C1C}">
                <a14:useLocalDpi xmlns:a14="http://schemas.microsoft.com/office/drawing/2010/main" val="0"/>
              </a:ext>
            </a:extLst>
          </a:blip>
          <a:srcRect t="17879" b="9772"/>
          <a:stretch/>
        </p:blipFill>
        <p:spPr bwMode="auto">
          <a:xfrm>
            <a:off x="1516504" y="4860569"/>
            <a:ext cx="1701357" cy="14193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53547" y="1804834"/>
            <a:ext cx="5307863" cy="1015663"/>
          </a:xfrm>
          <a:prstGeom prst="rect">
            <a:avLst/>
          </a:prstGeom>
        </p:spPr>
        <p:txBody>
          <a:bodyPr wrap="none">
            <a:spAutoFit/>
          </a:bodyPr>
          <a:lstStyle/>
          <a:p>
            <a:r>
              <a:rPr lang="en-US" sz="6000" b="1" dirty="0">
                <a:solidFill>
                  <a:srgbClr val="002060"/>
                </a:solidFill>
              </a:rPr>
              <a:t>	  </a:t>
            </a:r>
            <a:r>
              <a:rPr lang="en-US" sz="6000" b="1" u="sng" dirty="0">
                <a:solidFill>
                  <a:srgbClr val="00B0F0"/>
                </a:solidFill>
              </a:rPr>
              <a:t>$65/month</a:t>
            </a:r>
            <a:r>
              <a:rPr lang="en-US" sz="6000" b="1" dirty="0">
                <a:solidFill>
                  <a:srgbClr val="00B0F0"/>
                </a:solidFill>
              </a:rPr>
              <a:t> </a:t>
            </a:r>
            <a:endParaRPr lang="en-US" sz="6000" dirty="0">
              <a:solidFill>
                <a:srgbClr val="00B0F0"/>
              </a:solidFill>
            </a:endParaRPr>
          </a:p>
        </p:txBody>
      </p:sp>
      <p:sp>
        <p:nvSpPr>
          <p:cNvPr id="7" name="Rectangle 6"/>
          <p:cNvSpPr/>
          <p:nvPr/>
        </p:nvSpPr>
        <p:spPr>
          <a:xfrm>
            <a:off x="2953547" y="3561827"/>
            <a:ext cx="4984057" cy="1015663"/>
          </a:xfrm>
          <a:prstGeom prst="rect">
            <a:avLst/>
          </a:prstGeom>
        </p:spPr>
        <p:txBody>
          <a:bodyPr wrap="none">
            <a:spAutoFit/>
          </a:bodyPr>
          <a:lstStyle/>
          <a:p>
            <a:r>
              <a:rPr lang="en-US" sz="6000" b="1" dirty="0">
                <a:solidFill>
                  <a:srgbClr val="FF0000"/>
                </a:solidFill>
              </a:rPr>
              <a:t>	  </a:t>
            </a:r>
            <a:r>
              <a:rPr lang="en-US" sz="6000" b="1" u="sng" dirty="0">
                <a:solidFill>
                  <a:srgbClr val="00FF00"/>
                </a:solidFill>
              </a:rPr>
              <a:t>$15/week</a:t>
            </a:r>
            <a:r>
              <a:rPr lang="en-US" sz="6000" b="1" dirty="0">
                <a:solidFill>
                  <a:srgbClr val="00FF00"/>
                </a:solidFill>
              </a:rPr>
              <a:t> </a:t>
            </a:r>
            <a:endParaRPr lang="en-US" sz="6000" dirty="0">
              <a:solidFill>
                <a:srgbClr val="00FF00"/>
              </a:solidFill>
            </a:endParaRPr>
          </a:p>
        </p:txBody>
      </p:sp>
      <p:sp>
        <p:nvSpPr>
          <p:cNvPr id="8" name="Rectangle 7"/>
          <p:cNvSpPr/>
          <p:nvPr/>
        </p:nvSpPr>
        <p:spPr>
          <a:xfrm>
            <a:off x="2953547" y="5202877"/>
            <a:ext cx="4895892" cy="1015663"/>
          </a:xfrm>
          <a:prstGeom prst="rect">
            <a:avLst/>
          </a:prstGeom>
        </p:spPr>
        <p:txBody>
          <a:bodyPr wrap="none">
            <a:spAutoFit/>
          </a:bodyPr>
          <a:lstStyle/>
          <a:p>
            <a:r>
              <a:rPr lang="en-US" sz="6000" b="1" dirty="0">
                <a:solidFill>
                  <a:srgbClr val="FFFF00"/>
                </a:solidFill>
              </a:rPr>
              <a:t>	  </a:t>
            </a:r>
            <a:r>
              <a:rPr lang="en-US" sz="6000" b="1" u="sng" dirty="0">
                <a:solidFill>
                  <a:srgbClr val="FFFF00"/>
                </a:solidFill>
              </a:rPr>
              <a:t>$2.13/day</a:t>
            </a:r>
            <a:r>
              <a:rPr lang="en-US" b="1" dirty="0">
                <a:solidFill>
                  <a:srgbClr val="FFFF00"/>
                </a:solidFill>
              </a:rPr>
              <a:t> </a:t>
            </a:r>
            <a:endParaRPr lang="en-US" dirty="0">
              <a:solidFill>
                <a:srgbClr val="FFFF00"/>
              </a:solidFill>
            </a:endParaRPr>
          </a:p>
        </p:txBody>
      </p:sp>
      <p:pic>
        <p:nvPicPr>
          <p:cNvPr id="3" name="Picture 2" descr="Hot &amp; cold McCafé® beverages in glass cu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9040" y="4599562"/>
            <a:ext cx="2393500" cy="187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85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387930"/>
            <a:ext cx="9404723" cy="1350972"/>
          </a:xfrm>
        </p:spPr>
        <p:txBody>
          <a:bodyPr/>
          <a:lstStyle/>
          <a:p>
            <a:r>
              <a:rPr lang="en-US" dirty="0">
                <a:solidFill>
                  <a:srgbClr val="FFFF00"/>
                </a:solidFill>
              </a:rPr>
              <a:t> 			     </a:t>
            </a:r>
            <a:r>
              <a:rPr lang="en-US" sz="7200" b="1" dirty="0">
                <a:solidFill>
                  <a:schemeClr val="tx1"/>
                </a:solidFill>
                <a:latin typeface="BlackJack" panose="02000504030000020004" pitchFamily="2" charset="0"/>
              </a:rPr>
              <a:t>The 6% Blessing</a:t>
            </a:r>
          </a:p>
        </p:txBody>
      </p:sp>
      <p:sp>
        <p:nvSpPr>
          <p:cNvPr id="3" name="Content Placeholder 2"/>
          <p:cNvSpPr>
            <a:spLocks noGrp="1"/>
          </p:cNvSpPr>
          <p:nvPr>
            <p:ph idx="1"/>
          </p:nvPr>
        </p:nvSpPr>
        <p:spPr>
          <a:xfrm>
            <a:off x="646111" y="1738902"/>
            <a:ext cx="11170750" cy="5201084"/>
          </a:xfrm>
        </p:spPr>
        <p:txBody>
          <a:bodyPr>
            <a:normAutofit lnSpcReduction="10000"/>
          </a:bodyPr>
          <a:lstStyle/>
          <a:p>
            <a:r>
              <a:rPr lang="en-US" sz="3600" b="1" dirty="0"/>
              <a:t>Median household income (Lansing)  $53,300</a:t>
            </a:r>
          </a:p>
          <a:p>
            <a:pPr marL="0" indent="0">
              <a:buNone/>
            </a:pPr>
            <a:endParaRPr lang="en-US" sz="900" b="1" dirty="0"/>
          </a:p>
          <a:p>
            <a:r>
              <a:rPr lang="en-US" sz="3600" b="1" dirty="0"/>
              <a:t>6% of $53,300 = $3,198</a:t>
            </a:r>
          </a:p>
          <a:p>
            <a:endParaRPr lang="en-US" sz="900" b="1" dirty="0"/>
          </a:p>
          <a:p>
            <a:r>
              <a:rPr lang="en-US" sz="3600" b="1" dirty="0"/>
              <a:t>$3,198 x 160 individuals/couples = $511,680</a:t>
            </a:r>
          </a:p>
          <a:p>
            <a:endParaRPr lang="en-US" sz="800" b="1" dirty="0"/>
          </a:p>
          <a:p>
            <a:pPr marL="0" indent="0">
              <a:buNone/>
            </a:pPr>
            <a:r>
              <a:rPr lang="en-US" sz="3200" b="1" dirty="0"/>
              <a:t>   			$511,680		Projected Offerings at 6% of income</a:t>
            </a:r>
          </a:p>
          <a:p>
            <a:pPr marL="0" indent="0">
              <a:buNone/>
            </a:pPr>
            <a:r>
              <a:rPr lang="en-US" sz="3200" b="1" dirty="0"/>
              <a:t>		 -  $365,000		Current General Fund Budget</a:t>
            </a:r>
          </a:p>
          <a:p>
            <a:pPr marL="0" indent="0">
              <a:buNone/>
            </a:pPr>
            <a:r>
              <a:rPr lang="en-US" sz="3200" b="1" dirty="0"/>
              <a:t>		</a:t>
            </a:r>
            <a:r>
              <a:rPr lang="en-US" sz="3200" b="1" u="sng" dirty="0"/>
              <a:t> -  $125,000		Annual Down Payment Target</a:t>
            </a:r>
          </a:p>
          <a:p>
            <a:pPr marL="0" indent="0">
              <a:buNone/>
            </a:pPr>
            <a:r>
              <a:rPr lang="en-US" sz="3200" b="1" dirty="0"/>
              <a:t>		 + $  21,680		</a:t>
            </a:r>
            <a:endParaRPr lang="en-US" sz="3200" u="sng" dirty="0"/>
          </a:p>
        </p:txBody>
      </p:sp>
      <p:sp>
        <p:nvSpPr>
          <p:cNvPr id="4" name="Slide Number Placeholder 3"/>
          <p:cNvSpPr>
            <a:spLocks noGrp="1"/>
          </p:cNvSpPr>
          <p:nvPr>
            <p:ph type="sldNum" sz="quarter" idx="12"/>
          </p:nvPr>
        </p:nvSpPr>
        <p:spPr/>
        <p:txBody>
          <a:bodyPr/>
          <a:lstStyle/>
          <a:p>
            <a:fld id="{D57F1E4F-1CFF-5643-939E-02111984F565}" type="slidenum">
              <a:rPr lang="en-US" smtClean="0"/>
              <a:t>11</a:t>
            </a:fld>
            <a:endParaRPr lang="en-US" dirty="0"/>
          </a:p>
        </p:txBody>
      </p:sp>
      <p:pic>
        <p:nvPicPr>
          <p:cNvPr id="7" name="Picture 6" descr="Image result for church with heart"/>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64024" y="295730"/>
            <a:ext cx="1352567" cy="1125107"/>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a:effectLst>
            <a:softEdge rad="112500"/>
          </a:effectLst>
        </p:spPr>
      </p:pic>
    </p:spTree>
    <p:extLst>
      <p:ext uri="{BB962C8B-B14F-4D97-AF65-F5344CB8AC3E}">
        <p14:creationId xmlns:p14="http://schemas.microsoft.com/office/powerpoint/2010/main" val="41958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6" y="1390919"/>
            <a:ext cx="11563643" cy="4984090"/>
          </a:xfrm>
        </p:spPr>
        <p:txBody>
          <a:bodyPr>
            <a:normAutofit/>
          </a:bodyPr>
          <a:lstStyle/>
          <a:p>
            <a:pPr marL="0" indent="0">
              <a:buNone/>
            </a:pPr>
            <a:r>
              <a:rPr lang="en-US" sz="3600" b="1" i="1" dirty="0">
                <a:latin typeface="+mn-lt"/>
              </a:rPr>
              <a:t>Each of you must bring a gift </a:t>
            </a:r>
            <a:r>
              <a:rPr lang="en-US" sz="3600" b="1" i="1" dirty="0">
                <a:solidFill>
                  <a:srgbClr val="FFFF00"/>
                </a:solidFill>
                <a:latin typeface="+mn-lt"/>
              </a:rPr>
              <a:t>in proportion </a:t>
            </a:r>
            <a:r>
              <a:rPr lang="en-US" sz="3600" b="1" i="1" dirty="0">
                <a:latin typeface="+mn-lt"/>
              </a:rPr>
              <a:t>to </a:t>
            </a:r>
            <a:r>
              <a:rPr lang="en-US" sz="3600" b="1" i="1" dirty="0">
                <a:solidFill>
                  <a:srgbClr val="00B0F0"/>
                </a:solidFill>
                <a:latin typeface="+mn-lt"/>
              </a:rPr>
              <a:t>the way the LORD your God has blessed you</a:t>
            </a:r>
            <a:r>
              <a:rPr lang="en-US" sz="3600" b="1" i="1" dirty="0">
                <a:latin typeface="+mn-lt"/>
              </a:rPr>
              <a:t>.                	                                                             </a:t>
            </a:r>
            <a:r>
              <a:rPr lang="en-US" sz="2400" dirty="0">
                <a:latin typeface="Arimo"/>
              </a:rPr>
              <a:t>Deuteronomy 16:17</a:t>
            </a:r>
          </a:p>
          <a:p>
            <a:pPr marL="0" indent="0">
              <a:buNone/>
            </a:pPr>
            <a:endParaRPr lang="en-US" sz="800" b="1" dirty="0">
              <a:latin typeface="Arimo"/>
            </a:endParaRPr>
          </a:p>
          <a:p>
            <a:pPr marL="0" indent="0">
              <a:buNone/>
            </a:pPr>
            <a:r>
              <a:rPr lang="en-US" sz="3600" b="1" i="1" dirty="0"/>
              <a:t>Honor the LORD with your wealth, with </a:t>
            </a:r>
            <a:r>
              <a:rPr lang="en-US" sz="3600" b="1" i="1" dirty="0">
                <a:solidFill>
                  <a:srgbClr val="00FF00"/>
                </a:solidFill>
              </a:rPr>
              <a:t>the </a:t>
            </a:r>
            <a:r>
              <a:rPr lang="en-US" sz="3600" b="1" i="1" dirty="0" err="1">
                <a:solidFill>
                  <a:srgbClr val="00FF00"/>
                </a:solidFill>
              </a:rPr>
              <a:t>firstfruits</a:t>
            </a:r>
            <a:r>
              <a:rPr lang="en-US" sz="3600" b="1" i="1" dirty="0">
                <a:solidFill>
                  <a:srgbClr val="00FF00"/>
                </a:solidFill>
              </a:rPr>
              <a:t> </a:t>
            </a:r>
            <a:r>
              <a:rPr lang="en-US" sz="3600" b="1" i="1" dirty="0"/>
              <a:t>of all your crops.      </a:t>
            </a:r>
            <a:r>
              <a:rPr lang="en-US" sz="2400" dirty="0">
                <a:latin typeface="Arimo"/>
              </a:rPr>
              <a:t>Proverbs 3:9</a:t>
            </a:r>
          </a:p>
          <a:p>
            <a:pPr marL="0" indent="0">
              <a:buNone/>
            </a:pPr>
            <a:endParaRPr lang="en-US" sz="2400" dirty="0">
              <a:latin typeface="Arimo"/>
            </a:endParaRPr>
          </a:p>
          <a:p>
            <a:pPr marL="0" indent="0">
              <a:buNone/>
            </a:pPr>
            <a:r>
              <a:rPr lang="en-US" sz="4800" b="1" i="1" u="sng" dirty="0">
                <a:solidFill>
                  <a:srgbClr val="00B0F0"/>
                </a:solidFill>
              </a:rPr>
              <a:t>Grateful</a:t>
            </a:r>
            <a:r>
              <a:rPr lang="en-US" sz="4800" b="1" i="1" dirty="0">
                <a:solidFill>
                  <a:srgbClr val="FFFF00"/>
                </a:solidFill>
              </a:rPr>
              <a:t> 	 </a:t>
            </a:r>
            <a:r>
              <a:rPr lang="en-US" sz="4800" b="1" i="1" u="sng" dirty="0">
                <a:solidFill>
                  <a:srgbClr val="FFFF00"/>
                </a:solidFill>
              </a:rPr>
              <a:t>Proportionate</a:t>
            </a:r>
            <a:r>
              <a:rPr lang="en-US" sz="4800" b="1" i="1" dirty="0">
                <a:solidFill>
                  <a:srgbClr val="FFFF00"/>
                </a:solidFill>
              </a:rPr>
              <a:t> 	 </a:t>
            </a:r>
            <a:r>
              <a:rPr lang="en-US" sz="4800" b="1" i="1" u="sng" dirty="0">
                <a:solidFill>
                  <a:srgbClr val="00FF00"/>
                </a:solidFill>
              </a:rPr>
              <a:t>First Fruits</a:t>
            </a:r>
            <a:endParaRPr lang="en-US" sz="4800" b="1" i="1" dirty="0">
              <a:solidFill>
                <a:srgbClr val="00FF00"/>
              </a:solidFill>
            </a:endParaRP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432044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63040"/>
          </a:xfrm>
        </p:spPr>
        <p:txBody>
          <a:bodyPr/>
          <a:lstStyle/>
          <a:p>
            <a:endParaRPr lang="en-US" b="1" dirty="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pic>
        <p:nvPicPr>
          <p:cNvPr id="1026" name="Picture 2" descr="See the source 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6111" y="452718"/>
            <a:ext cx="9404723" cy="6035040"/>
          </a:xfrm>
          <a:prstGeom prst="rect">
            <a:avLst/>
          </a:prstGeom>
          <a:noFill/>
          <a:ln w="19050" cmpd="thickThin">
            <a:solidFill>
              <a:schemeClr val="tx1"/>
            </a:solid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3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CD38A-B7F9-45DC-A020-1E0F27A448A0}"/>
              </a:ext>
            </a:extLst>
          </p:cNvPr>
          <p:cNvSpPr>
            <a:spLocks noGrp="1"/>
          </p:cNvSpPr>
          <p:nvPr>
            <p:ph type="title"/>
          </p:nvPr>
        </p:nvSpPr>
        <p:spPr>
          <a:xfrm>
            <a:off x="677334" y="2700867"/>
            <a:ext cx="9503613" cy="1826581"/>
          </a:xfrm>
        </p:spPr>
        <p:txBody>
          <a:bodyPr>
            <a:normAutofit fontScale="90000"/>
          </a:bodyPr>
          <a:lstStyle/>
          <a:p>
            <a:r>
              <a:rPr lang="en-US" sz="6000" dirty="0"/>
              <a:t>New Ways to Give Online/Electronically</a:t>
            </a:r>
          </a:p>
        </p:txBody>
      </p:sp>
      <p:sp>
        <p:nvSpPr>
          <p:cNvPr id="3" name="Text Placeholder 2">
            <a:extLst>
              <a:ext uri="{FF2B5EF4-FFF2-40B4-BE49-F238E27FC236}">
                <a16:creationId xmlns:a16="http://schemas.microsoft.com/office/drawing/2014/main" id="{ABDC55C9-0CEC-4062-B9DA-A8766731D7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9FA0CF-B856-4C34-BFAD-ABC3F8466350}"/>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98996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13">
            <a:extLst>
              <a:ext uri="{FF2B5EF4-FFF2-40B4-BE49-F238E27FC236}">
                <a16:creationId xmlns:a16="http://schemas.microsoft.com/office/drawing/2014/main" id="{8B46A7D7-4F34-44E4-B9DD-F42FC427A5E5}"/>
              </a:ext>
            </a:extLst>
          </p:cNvPr>
          <p:cNvSpPr txBox="1">
            <a:spLocks noChangeArrowheads="1"/>
          </p:cNvSpPr>
          <p:nvPr/>
        </p:nvSpPr>
        <p:spPr bwMode="auto">
          <a:xfrm>
            <a:off x="1732663" y="2099821"/>
            <a:ext cx="6858000" cy="1764586"/>
          </a:xfrm>
          <a:prstGeom prst="rect">
            <a:avLst/>
          </a:prstGeom>
          <a:noFill/>
          <a:ln w="9525">
            <a:noFill/>
            <a:miter lim="800000"/>
            <a:headEnd/>
            <a:tailEnd/>
          </a:ln>
        </p:spPr>
        <p:txBody>
          <a:bodyPr wrap="square">
            <a:spAutoFit/>
          </a:bodyPr>
          <a:lstStyle/>
          <a:p>
            <a:pPr indent="1588">
              <a:defRPr/>
            </a:pPr>
            <a:r>
              <a:rPr lang="en-US" sz="2400" b="1" dirty="0">
                <a:solidFill>
                  <a:srgbClr val="FF0000"/>
                </a:solidFill>
                <a:latin typeface="Trebuchet MS" pitchFamily="34" charset="0"/>
              </a:rPr>
              <a:t>Provides convenience for you</a:t>
            </a:r>
          </a:p>
          <a:p>
            <a:pPr marL="574675" lvl="2" indent="-230188">
              <a:buClr>
                <a:srgbClr val="1B579C"/>
              </a:buClr>
              <a:buSzPct val="50000"/>
              <a:defRPr/>
            </a:pPr>
            <a:endParaRPr lang="en-US" i="1" dirty="0">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There is no need to write checks or bring cash to church when contributions are made automatically. Your contributions are transmitted electronically and are deposited directly into the church bank account.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263" y="4384235"/>
            <a:ext cx="1600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7863" y="4784285"/>
            <a:ext cx="28956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31"/>
          <p:cNvSpPr txBox="1">
            <a:spLocks noChangeArrowheads="1"/>
          </p:cNvSpPr>
          <p:nvPr/>
        </p:nvSpPr>
        <p:spPr bwMode="auto">
          <a:xfrm>
            <a:off x="5237863" y="4233421"/>
            <a:ext cx="274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FF0000"/>
                </a:solidFill>
                <a:latin typeface="Trebuchet MS" panose="020B0603020202020204" pitchFamily="34" charset="0"/>
              </a:rPr>
              <a:t>After</a:t>
            </a:r>
          </a:p>
        </p:txBody>
      </p:sp>
      <p:sp>
        <p:nvSpPr>
          <p:cNvPr id="6150" name="TextBox 32"/>
          <p:cNvSpPr txBox="1">
            <a:spLocks noChangeArrowheads="1"/>
          </p:cNvSpPr>
          <p:nvPr/>
        </p:nvSpPr>
        <p:spPr bwMode="auto">
          <a:xfrm>
            <a:off x="1885063" y="4233421"/>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FF0000"/>
                </a:solidFill>
                <a:latin typeface="Trebuchet MS" panose="020B0603020202020204" pitchFamily="34" charset="0"/>
              </a:rPr>
              <a:t>Before</a:t>
            </a:r>
          </a:p>
        </p:txBody>
      </p:sp>
      <p:sp>
        <p:nvSpPr>
          <p:cNvPr id="2" name="Title 1">
            <a:extLst>
              <a:ext uri="{FF2B5EF4-FFF2-40B4-BE49-F238E27FC236}">
                <a16:creationId xmlns:a16="http://schemas.microsoft.com/office/drawing/2014/main" id="{626B4FDA-E247-4A14-8A77-92B5BBAF072D}"/>
              </a:ext>
            </a:extLst>
          </p:cNvPr>
          <p:cNvSpPr>
            <a:spLocks noGrp="1"/>
          </p:cNvSpPr>
          <p:nvPr>
            <p:ph type="title"/>
          </p:nvPr>
        </p:nvSpPr>
        <p:spPr/>
        <p:txBody>
          <a:bodyPr/>
          <a:lstStyle/>
          <a:p>
            <a:r>
              <a:rPr lang="en-US" dirty="0"/>
              <a:t>Why Give Electronically?</a:t>
            </a:r>
          </a:p>
        </p:txBody>
      </p:sp>
      <p:sp>
        <p:nvSpPr>
          <p:cNvPr id="6151" name="Slide Number Placeholder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38CBBBEA-63CC-4103-97A1-2ABB00B9DBE2}" type="slidenum">
              <a:rPr lang="en-US" altLang="en-US" sz="1800">
                <a:solidFill>
                  <a:srgbClr val="898989"/>
                </a:solidFill>
              </a:rPr>
              <a:pPr algn="l" eaLnBrk="0" hangingPunct="0">
                <a:spcBef>
                  <a:spcPct val="0"/>
                </a:spcBef>
                <a:buFontTx/>
                <a:buNone/>
              </a:pPr>
              <a:t>15</a:t>
            </a:fld>
            <a:endParaRPr lang="en-US" altLang="en-US" sz="1800">
              <a:solidFill>
                <a:srgbClr val="898989"/>
              </a:solidFill>
            </a:endParaRPr>
          </a:p>
        </p:txBody>
      </p:sp>
      <p:pic>
        <p:nvPicPr>
          <p:cNvPr id="615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9613" y="2099821"/>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1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a:extLst>
              <a:ext uri="{FF2B5EF4-FFF2-40B4-BE49-F238E27FC236}">
                <a16:creationId xmlns:a16="http://schemas.microsoft.com/office/drawing/2014/main" id="{558E331B-7A08-4121-9DDF-C23D75C3BEE1}"/>
              </a:ext>
            </a:extLst>
          </p:cNvPr>
          <p:cNvSpPr txBox="1">
            <a:spLocks noChangeArrowheads="1"/>
          </p:cNvSpPr>
          <p:nvPr/>
        </p:nvSpPr>
        <p:spPr bwMode="auto">
          <a:xfrm>
            <a:off x="2404621" y="2354346"/>
            <a:ext cx="6553200" cy="1158875"/>
          </a:xfrm>
          <a:prstGeom prst="rect">
            <a:avLst/>
          </a:prstGeom>
          <a:noFill/>
          <a:ln w="9525">
            <a:noFill/>
            <a:miter lim="800000"/>
            <a:headEnd/>
            <a:tailEnd/>
          </a:ln>
        </p:spPr>
        <p:txBody>
          <a:bodyPr>
            <a:spAutoFit/>
          </a:bodyPr>
          <a:lstStyle/>
          <a:p>
            <a:pPr marL="342900" indent="-342900">
              <a:defRPr/>
            </a:pPr>
            <a:r>
              <a:rPr lang="en-US" sz="2000" b="1" dirty="0">
                <a:solidFill>
                  <a:srgbClr val="FF0000"/>
                </a:solidFill>
              </a:rPr>
              <a:t>Keeps you on track with stewardship commitments</a:t>
            </a:r>
          </a:p>
          <a:p>
            <a:pPr marL="574675" lvl="2" indent="-230188">
              <a:buClr>
                <a:srgbClr val="1B579C"/>
              </a:buClr>
              <a:buSzPct val="50000"/>
              <a:defRPr/>
            </a:pPr>
            <a:endParaRPr lang="en-US" sz="1600" i="1" dirty="0">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Scheduled, automated offerings prevent you from falling behind on financial pledges.</a:t>
            </a:r>
          </a:p>
        </p:txBody>
      </p:sp>
      <p:sp>
        <p:nvSpPr>
          <p:cNvPr id="7171"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721" y="3802146"/>
            <a:ext cx="15621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Slide Number Placeholder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8F12370A-782E-4A70-B095-3D246678BA2F}" type="slidenum">
              <a:rPr lang="en-US" altLang="en-US" sz="1800">
                <a:solidFill>
                  <a:srgbClr val="898989"/>
                </a:solidFill>
              </a:rPr>
              <a:pPr algn="l" eaLnBrk="0" hangingPunct="0">
                <a:spcBef>
                  <a:spcPct val="0"/>
                </a:spcBef>
                <a:buFontTx/>
                <a:buNone/>
              </a:pPr>
              <a:t>16</a:t>
            </a:fld>
            <a:endParaRPr lang="en-US" altLang="en-US" sz="1800">
              <a:solidFill>
                <a:srgbClr val="898989"/>
              </a:solidFill>
            </a:endParaRPr>
          </a:p>
        </p:txBody>
      </p:sp>
      <p:pic>
        <p:nvPicPr>
          <p:cNvPr id="7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171" y="2354345"/>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3E0B71E-DB80-4429-BD3D-75DD32AFBA90}"/>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324301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01" y="3651316"/>
            <a:ext cx="35814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lide Number Placeholder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508E50A8-7911-447B-8D8B-1E2A771CC77B}" type="slidenum">
              <a:rPr lang="en-US" altLang="en-US" sz="1800">
                <a:solidFill>
                  <a:srgbClr val="898989"/>
                </a:solidFill>
              </a:rPr>
              <a:pPr algn="l" eaLnBrk="0" hangingPunct="0">
                <a:spcBef>
                  <a:spcPct val="0"/>
                </a:spcBef>
                <a:buFontTx/>
                <a:buNone/>
              </a:pPr>
              <a:t>17</a:t>
            </a:fld>
            <a:endParaRPr lang="en-US" altLang="en-US" sz="1800">
              <a:solidFill>
                <a:srgbClr val="898989"/>
              </a:solidFill>
            </a:endParaRP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01" y="3916430"/>
            <a:ext cx="35814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3">
            <a:extLst>
              <a:ext uri="{FF2B5EF4-FFF2-40B4-BE49-F238E27FC236}">
                <a16:creationId xmlns:a16="http://schemas.microsoft.com/office/drawing/2014/main" id="{7035AC7C-F299-4BFF-A385-5D6A08EE6913}"/>
              </a:ext>
            </a:extLst>
          </p:cNvPr>
          <p:cNvSpPr txBox="1">
            <a:spLocks noChangeArrowheads="1"/>
          </p:cNvSpPr>
          <p:nvPr/>
        </p:nvSpPr>
        <p:spPr bwMode="auto">
          <a:xfrm>
            <a:off x="2432901" y="2203516"/>
            <a:ext cx="6248400" cy="1416050"/>
          </a:xfrm>
          <a:prstGeom prst="rect">
            <a:avLst/>
          </a:prstGeom>
          <a:noFill/>
          <a:ln w="9525">
            <a:noFill/>
            <a:miter lim="800000"/>
            <a:headEnd/>
            <a:tailEnd/>
          </a:ln>
        </p:spPr>
        <p:txBody>
          <a:bodyPr>
            <a:spAutoFit/>
          </a:bodyPr>
          <a:lstStyle/>
          <a:p>
            <a:pPr marL="342900" indent="-342900">
              <a:defRPr/>
            </a:pPr>
            <a:r>
              <a:rPr lang="en-US" sz="2000" b="1" dirty="0">
                <a:solidFill>
                  <a:srgbClr val="FF0000"/>
                </a:solidFill>
                <a:latin typeface="Trebuchet MS" pitchFamily="34" charset="0"/>
              </a:rPr>
              <a:t>Guarantees your uninterrupted support</a:t>
            </a:r>
          </a:p>
          <a:p>
            <a:pPr marL="574675" lvl="2" indent="-230188">
              <a:buClr>
                <a:srgbClr val="1B579C"/>
              </a:buClr>
              <a:buSzPct val="50000"/>
              <a:defRPr/>
            </a:pPr>
            <a:endParaRPr lang="en-US" sz="1600" i="1" dirty="0">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Even the most committed churchgoers will occasionally miss services—</a:t>
            </a:r>
            <a:r>
              <a:rPr lang="en-US" dirty="0">
                <a:solidFill>
                  <a:schemeClr val="tx1">
                    <a:lumMod val="65000"/>
                    <a:lumOff val="35000"/>
                  </a:schemeClr>
                </a:solidFill>
                <a:latin typeface="Trebuchet MS" pitchFamily="34" charset="0"/>
                <a:cs typeface="Arial" charset="0"/>
              </a:rPr>
              <a:t>and weekly offerings</a:t>
            </a:r>
            <a:r>
              <a:rPr lang="en-US" dirty="0">
                <a:solidFill>
                  <a:schemeClr val="tx1">
                    <a:lumMod val="65000"/>
                    <a:lumOff val="35000"/>
                  </a:schemeClr>
                </a:solidFill>
                <a:latin typeface="Trebuchet MS" pitchFamily="34" charset="0"/>
              </a:rPr>
              <a:t>—due to illness, poor weather or vacation. </a:t>
            </a:r>
          </a:p>
        </p:txBody>
      </p:sp>
      <p:pic>
        <p:nvPicPr>
          <p:cNvPr id="81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7451" y="2203516"/>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19527DE2-CAD0-4EEE-9085-3A25A3D65DB0}"/>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3381667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02153C34-5F98-4A78-87F5-1A2FE573121B}"/>
              </a:ext>
            </a:extLst>
          </p:cNvPr>
          <p:cNvSpPr/>
          <p:nvPr/>
        </p:nvSpPr>
        <p:spPr>
          <a:xfrm>
            <a:off x="3789000" y="4832627"/>
            <a:ext cx="2286000" cy="1371600"/>
          </a:xfrm>
          <a:prstGeom prst="roundRect">
            <a:avLst/>
          </a:prstGeom>
          <a:solidFill>
            <a:schemeClr val="bg1"/>
          </a:solidFill>
          <a:ln w="6350">
            <a:solidFill>
              <a:srgbClr val="0163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219" name="Group 24"/>
          <p:cNvGrpSpPr>
            <a:grpSpLocks/>
          </p:cNvGrpSpPr>
          <p:nvPr/>
        </p:nvGrpSpPr>
        <p:grpSpPr bwMode="auto">
          <a:xfrm>
            <a:off x="2265000" y="3232427"/>
            <a:ext cx="2286000" cy="1371600"/>
            <a:chOff x="990600" y="3048000"/>
            <a:chExt cx="2286000" cy="1371600"/>
          </a:xfrm>
        </p:grpSpPr>
        <p:sp>
          <p:nvSpPr>
            <p:cNvPr id="44" name="Rounded Rectangle 43">
              <a:extLst>
                <a:ext uri="{FF2B5EF4-FFF2-40B4-BE49-F238E27FC236}">
                  <a16:creationId xmlns:a16="http://schemas.microsoft.com/office/drawing/2014/main" id="{6BEC4E03-BD15-47C8-ABC1-0F447BD80360}"/>
                </a:ext>
              </a:extLst>
            </p:cNvPr>
            <p:cNvSpPr/>
            <p:nvPr/>
          </p:nvSpPr>
          <p:spPr>
            <a:xfrm>
              <a:off x="990600" y="3048000"/>
              <a:ext cx="2286000" cy="1371600"/>
            </a:xfrm>
            <a:prstGeom prst="roundRect">
              <a:avLst/>
            </a:prstGeom>
            <a:solidFill>
              <a:schemeClr val="bg1"/>
            </a:solidFill>
            <a:ln w="6350">
              <a:solidFill>
                <a:srgbClr val="0163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57600"/>
              <a:ext cx="1600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Box 46"/>
            <p:cNvSpPr txBox="1">
              <a:spLocks noChangeArrowheads="1"/>
            </p:cNvSpPr>
            <p:nvPr/>
          </p:nvSpPr>
          <p:spPr bwMode="auto">
            <a:xfrm>
              <a:off x="990600" y="3200400"/>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FF0000"/>
                  </a:solidFill>
                  <a:latin typeface="Trebuchet MS" panose="020B0603020202020204" pitchFamily="34" charset="0"/>
                </a:rPr>
                <a:t>ACH</a:t>
              </a:r>
            </a:p>
          </p:txBody>
        </p:sp>
      </p:grpSp>
      <p:sp>
        <p:nvSpPr>
          <p:cNvPr id="9220" name="TextBox 48"/>
          <p:cNvSpPr txBox="1">
            <a:spLocks noChangeArrowheads="1"/>
          </p:cNvSpPr>
          <p:nvPr/>
        </p:nvSpPr>
        <p:spPr bwMode="auto">
          <a:xfrm>
            <a:off x="3789000" y="4985028"/>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FF0000"/>
                </a:solidFill>
                <a:latin typeface="Trebuchet MS" panose="020B0603020202020204" pitchFamily="34" charset="0"/>
              </a:rPr>
              <a:t>Online Giving</a:t>
            </a:r>
          </a:p>
        </p:txBody>
      </p:sp>
      <p:grpSp>
        <p:nvGrpSpPr>
          <p:cNvPr id="9221" name="Group 23"/>
          <p:cNvGrpSpPr>
            <a:grpSpLocks/>
          </p:cNvGrpSpPr>
          <p:nvPr/>
        </p:nvGrpSpPr>
        <p:grpSpPr bwMode="auto">
          <a:xfrm>
            <a:off x="5236800" y="3232427"/>
            <a:ext cx="2286000" cy="1371600"/>
            <a:chOff x="3581400" y="3048000"/>
            <a:chExt cx="2286000" cy="1371600"/>
          </a:xfrm>
        </p:grpSpPr>
        <p:sp>
          <p:nvSpPr>
            <p:cNvPr id="43" name="Rounded Rectangle 42">
              <a:extLst>
                <a:ext uri="{FF2B5EF4-FFF2-40B4-BE49-F238E27FC236}">
                  <a16:creationId xmlns:a16="http://schemas.microsoft.com/office/drawing/2014/main" id="{8405BA0D-9E08-4769-8FBD-417480C68AB4}"/>
                </a:ext>
              </a:extLst>
            </p:cNvPr>
            <p:cNvSpPr/>
            <p:nvPr/>
          </p:nvSpPr>
          <p:spPr>
            <a:xfrm>
              <a:off x="3581400" y="3048000"/>
              <a:ext cx="2286000" cy="1371600"/>
            </a:xfrm>
            <a:prstGeom prst="roundRect">
              <a:avLst/>
            </a:prstGeom>
            <a:solidFill>
              <a:schemeClr val="bg1"/>
            </a:solidFill>
            <a:ln w="6350">
              <a:solidFill>
                <a:srgbClr val="01631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8" name="TextBox 49"/>
            <p:cNvSpPr txBox="1">
              <a:spLocks noChangeArrowheads="1"/>
            </p:cNvSpPr>
            <p:nvPr/>
          </p:nvSpPr>
          <p:spPr bwMode="auto">
            <a:xfrm>
              <a:off x="3581400" y="3200400"/>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FF0000"/>
                  </a:solidFill>
                  <a:latin typeface="Trebuchet MS" panose="020B0603020202020204" pitchFamily="34" charset="0"/>
                </a:rPr>
                <a:t>Credit and Debit Cards</a:t>
              </a:r>
            </a:p>
          </p:txBody>
        </p:sp>
        <p:pic>
          <p:nvPicPr>
            <p:cNvPr id="9229" name="Picture 50" descr="credit-card-log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0"/>
              <a:ext cx="1997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2"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sp>
        <p:nvSpPr>
          <p:cNvPr id="22" name="Text Box 13">
            <a:extLst>
              <a:ext uri="{FF2B5EF4-FFF2-40B4-BE49-F238E27FC236}">
                <a16:creationId xmlns:a16="http://schemas.microsoft.com/office/drawing/2014/main" id="{1BDD4999-09A1-4A92-9C3E-B454B2CE545D}"/>
              </a:ext>
            </a:extLst>
          </p:cNvPr>
          <p:cNvSpPr txBox="1">
            <a:spLocks noChangeArrowheads="1"/>
          </p:cNvSpPr>
          <p:nvPr/>
        </p:nvSpPr>
        <p:spPr bwMode="auto">
          <a:xfrm>
            <a:off x="1731600" y="2013228"/>
            <a:ext cx="7467600" cy="1415772"/>
          </a:xfrm>
          <a:prstGeom prst="rect">
            <a:avLst/>
          </a:prstGeom>
          <a:noFill/>
          <a:ln w="9525">
            <a:noFill/>
            <a:miter lim="800000"/>
            <a:headEnd/>
            <a:tailEnd/>
          </a:ln>
        </p:spPr>
        <p:txBody>
          <a:bodyPr>
            <a:spAutoFit/>
          </a:bodyPr>
          <a:lstStyle/>
          <a:p>
            <a:pPr marL="342900" indent="-342900">
              <a:defRPr/>
            </a:pPr>
            <a:r>
              <a:rPr lang="en-US" sz="2000" b="1" dirty="0">
                <a:solidFill>
                  <a:srgbClr val="FF0000"/>
                </a:solidFill>
                <a:latin typeface="Trebuchet MS" pitchFamily="34" charset="0"/>
              </a:rPr>
              <a:t>Provides you with today’s most popular payment methods</a:t>
            </a:r>
          </a:p>
          <a:p>
            <a:pPr marL="574675" lvl="2" indent="-230188">
              <a:buClr>
                <a:srgbClr val="1B579C"/>
              </a:buClr>
              <a:buSzPct val="50000"/>
              <a:defRPr/>
            </a:pPr>
            <a:endParaRPr lang="en-US" sz="1600" i="1" dirty="0">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Many families—especially young families—rarely write checks or carry cash. </a:t>
            </a:r>
          </a:p>
          <a:p>
            <a:pPr marL="339725" lvl="2" indent="-230188">
              <a:lnSpc>
                <a:spcPts val="2000"/>
              </a:lnSpc>
              <a:buClr>
                <a:schemeClr val="tx1">
                  <a:lumMod val="65000"/>
                  <a:lumOff val="35000"/>
                </a:schemeClr>
              </a:buClr>
              <a:buSzPct val="75000"/>
              <a:buFont typeface="Wingdings" pitchFamily="2" charset="2"/>
              <a:buChar char="Ø"/>
              <a:defRPr/>
            </a:pPr>
            <a:endParaRPr lang="en-US" sz="1600" dirty="0">
              <a:solidFill>
                <a:schemeClr val="tx1">
                  <a:lumMod val="65000"/>
                  <a:lumOff val="35000"/>
                </a:schemeClr>
              </a:solidFill>
              <a:latin typeface="Trebuchet MS" pitchFamily="34" charset="0"/>
            </a:endParaRPr>
          </a:p>
        </p:txBody>
      </p:sp>
      <p:pic>
        <p:nvPicPr>
          <p:cNvPr id="9225"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001" y="5442227"/>
            <a:ext cx="9429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150" y="2013227"/>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A90B0062-3F2C-4249-8A35-10CC2F467247}"/>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3659077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sp>
        <p:nvSpPr>
          <p:cNvPr id="10243" name="Slide Number Placeholder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07AD9247-FA72-4E7C-9360-6965BE6D5F2A}" type="slidenum">
              <a:rPr lang="en-US" altLang="en-US" sz="1800">
                <a:solidFill>
                  <a:srgbClr val="898989"/>
                </a:solidFill>
              </a:rPr>
              <a:pPr algn="l" eaLnBrk="0" hangingPunct="0">
                <a:spcBef>
                  <a:spcPct val="0"/>
                </a:spcBef>
                <a:buFontTx/>
                <a:buNone/>
              </a:pPr>
              <a:t>19</a:t>
            </a:fld>
            <a:endParaRPr lang="en-US" altLang="en-US" sz="1800">
              <a:solidFill>
                <a:srgbClr val="898989"/>
              </a:solidFill>
            </a:endParaRPr>
          </a:p>
        </p:txBody>
      </p:sp>
      <p:sp>
        <p:nvSpPr>
          <p:cNvPr id="13" name="Text Box 13">
            <a:extLst>
              <a:ext uri="{FF2B5EF4-FFF2-40B4-BE49-F238E27FC236}">
                <a16:creationId xmlns:a16="http://schemas.microsoft.com/office/drawing/2014/main" id="{BAFD1AB4-FEFD-4BAC-908C-EE4CD5F94325}"/>
              </a:ext>
            </a:extLst>
          </p:cNvPr>
          <p:cNvSpPr txBox="1">
            <a:spLocks noChangeArrowheads="1"/>
          </p:cNvSpPr>
          <p:nvPr/>
        </p:nvSpPr>
        <p:spPr bwMode="auto">
          <a:xfrm>
            <a:off x="2133600" y="1676400"/>
            <a:ext cx="6934200" cy="584200"/>
          </a:xfrm>
          <a:prstGeom prst="rect">
            <a:avLst/>
          </a:prstGeom>
          <a:noFill/>
          <a:ln w="9525">
            <a:noFill/>
            <a:miter lim="800000"/>
            <a:headEnd/>
            <a:tailEnd/>
          </a:ln>
        </p:spPr>
        <p:txBody>
          <a:bodyPr>
            <a:spAutoFit/>
          </a:bodyPr>
          <a:lstStyle/>
          <a:p>
            <a:pPr indent="1588">
              <a:defRPr/>
            </a:pPr>
            <a:r>
              <a:rPr lang="en-US" sz="3200" b="1" dirty="0">
                <a:solidFill>
                  <a:schemeClr val="tx1">
                    <a:lumMod val="65000"/>
                    <a:lumOff val="35000"/>
                  </a:schemeClr>
                </a:solidFill>
                <a:latin typeface="Trebuchet MS" pitchFamily="34" charset="0"/>
                <a:cs typeface="Arial" charset="0"/>
              </a:rPr>
              <a:t>It’s good for our church!</a:t>
            </a:r>
          </a:p>
        </p:txBody>
      </p:sp>
      <p:pic>
        <p:nvPicPr>
          <p:cNvPr id="19" name="Picture 18" descr="empty_pews.jpg">
            <a:extLst>
              <a:ext uri="{FF2B5EF4-FFF2-40B4-BE49-F238E27FC236}">
                <a16:creationId xmlns:a16="http://schemas.microsoft.com/office/drawing/2014/main" id="{4C2EF851-125B-4844-82ED-F4F9BD05B93F}"/>
              </a:ext>
            </a:extLst>
          </p:cNvPr>
          <p:cNvPicPr>
            <a:picLocks noChangeAspect="1"/>
          </p:cNvPicPr>
          <p:nvPr/>
        </p:nvPicPr>
        <p:blipFill>
          <a:blip r:embed="rId2"/>
          <a:srcRect b="1596"/>
          <a:stretch>
            <a:fillRect/>
          </a:stretch>
        </p:blipFill>
        <p:spPr>
          <a:xfrm>
            <a:off x="1783427" y="2538081"/>
            <a:ext cx="6781800" cy="2895600"/>
          </a:xfrm>
          <a:prstGeom prst="rect">
            <a:avLst/>
          </a:prstGeom>
          <a:ln w="3175">
            <a:solidFill>
              <a:schemeClr val="tx1">
                <a:lumMod val="75000"/>
                <a:lumOff val="25000"/>
              </a:schemeClr>
            </a:solidFill>
          </a:ln>
        </p:spPr>
      </p:pic>
      <p:sp>
        <p:nvSpPr>
          <p:cNvPr id="6" name="Title 1">
            <a:extLst>
              <a:ext uri="{FF2B5EF4-FFF2-40B4-BE49-F238E27FC236}">
                <a16:creationId xmlns:a16="http://schemas.microsoft.com/office/drawing/2014/main" id="{CCEF0C7B-4A49-47DF-BD3F-253F1341EE9B}"/>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27851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Open, Inviting, multi-use lobby</a:t>
            </a:r>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pic>
        <p:nvPicPr>
          <p:cNvPr id="5122" name="Picture 2" descr="interior-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1399" y="1853248"/>
            <a:ext cx="8509435" cy="475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30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7413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7413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7413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7413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7413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7413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7413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7413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741363" algn="l"/>
              </a:tabLst>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pic>
        <p:nvPicPr>
          <p:cNvPr id="112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772" y="4007213"/>
            <a:ext cx="3048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4972" y="4007213"/>
            <a:ext cx="30480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35"/>
          <p:cNvSpPr txBox="1">
            <a:spLocks noChangeArrowheads="1"/>
          </p:cNvSpPr>
          <p:nvPr/>
        </p:nvSpPr>
        <p:spPr bwMode="auto">
          <a:xfrm>
            <a:off x="5283318" y="4007213"/>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solidFill>
                  <a:srgbClr val="FF0000"/>
                </a:solidFill>
                <a:latin typeface="Trebuchet MS" panose="020B0603020202020204" pitchFamily="34" charset="0"/>
              </a:rPr>
              <a:t>After</a:t>
            </a:r>
          </a:p>
        </p:txBody>
      </p:sp>
      <p:sp>
        <p:nvSpPr>
          <p:cNvPr id="11270" name="TextBox 36"/>
          <p:cNvSpPr txBox="1">
            <a:spLocks noChangeArrowheads="1"/>
          </p:cNvSpPr>
          <p:nvPr/>
        </p:nvSpPr>
        <p:spPr bwMode="auto">
          <a:xfrm>
            <a:off x="1541172" y="4020092"/>
            <a:ext cx="2971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dirty="0">
                <a:solidFill>
                  <a:srgbClr val="FF0000"/>
                </a:solidFill>
                <a:latin typeface="Trebuchet MS" panose="020B0603020202020204" pitchFamily="34" charset="0"/>
              </a:rPr>
              <a:t>Before</a:t>
            </a:r>
          </a:p>
        </p:txBody>
      </p:sp>
      <p:sp>
        <p:nvSpPr>
          <p:cNvPr id="11271" name="Slide Number Placeholder 9"/>
          <p:cNvSpPr>
            <a:spLocks noGrp="1" noChangeArrowheads="1"/>
          </p:cNvSpPr>
          <p:nvPr>
            <p:ph type="sldNum" sz="quarter" idx="12"/>
          </p:nvPr>
        </p:nvSpPr>
        <p:spPr bwMode="auto">
          <a:xfrm>
            <a:off x="8455435" y="6533156"/>
            <a:ext cx="68333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8954BA06-04C3-443D-A4BB-33686C7B075E}" type="slidenum">
              <a:rPr lang="en-US" altLang="en-US" sz="1800">
                <a:solidFill>
                  <a:srgbClr val="898989"/>
                </a:solidFill>
              </a:rPr>
              <a:pPr algn="l" eaLnBrk="0" hangingPunct="0">
                <a:spcBef>
                  <a:spcPct val="0"/>
                </a:spcBef>
                <a:buFontTx/>
                <a:buNone/>
              </a:pPr>
              <a:t>20</a:t>
            </a:fld>
            <a:endParaRPr lang="en-US" altLang="en-US" sz="1800">
              <a:solidFill>
                <a:srgbClr val="898989"/>
              </a:solidFill>
            </a:endParaRPr>
          </a:p>
        </p:txBody>
      </p:sp>
      <p:sp>
        <p:nvSpPr>
          <p:cNvPr id="17" name="Text Box 13">
            <a:extLst>
              <a:ext uri="{FF2B5EF4-FFF2-40B4-BE49-F238E27FC236}">
                <a16:creationId xmlns:a16="http://schemas.microsoft.com/office/drawing/2014/main" id="{D1BA2F14-CE84-4945-A688-A0628A29EC45}"/>
              </a:ext>
            </a:extLst>
          </p:cNvPr>
          <p:cNvSpPr txBox="1">
            <a:spLocks noChangeArrowheads="1"/>
          </p:cNvSpPr>
          <p:nvPr/>
        </p:nvSpPr>
        <p:spPr bwMode="auto">
          <a:xfrm>
            <a:off x="1320086" y="1930400"/>
            <a:ext cx="8281114" cy="2441694"/>
          </a:xfrm>
          <a:prstGeom prst="rect">
            <a:avLst/>
          </a:prstGeom>
          <a:noFill/>
          <a:ln w="9525">
            <a:noFill/>
            <a:miter lim="800000"/>
            <a:headEnd/>
            <a:tailEnd/>
          </a:ln>
        </p:spPr>
        <p:txBody>
          <a:bodyPr wrap="square">
            <a:spAutoFit/>
          </a:bodyPr>
          <a:lstStyle/>
          <a:p>
            <a:pPr marL="342900" indent="-342900">
              <a:defRPr/>
            </a:pPr>
            <a:r>
              <a:rPr lang="en-US" sz="2400" b="1" dirty="0">
                <a:solidFill>
                  <a:srgbClr val="FF0000"/>
                </a:solidFill>
                <a:latin typeface="Trebuchet MS" pitchFamily="34" charset="0"/>
              </a:rPr>
              <a:t>Provides much-needed donation consistency for our church</a:t>
            </a:r>
          </a:p>
          <a:p>
            <a:pPr marL="574675" lvl="2" indent="-230188">
              <a:buClr>
                <a:srgbClr val="1B579C"/>
              </a:buClr>
              <a:buSzPct val="50000"/>
              <a:defRPr/>
            </a:pPr>
            <a:endParaRPr lang="en-US" i="1" dirty="0">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Seasonal donation slump is reduced</a:t>
            </a:r>
          </a:p>
          <a:p>
            <a:pPr marL="339725" lvl="2" indent="-230188">
              <a:lnSpc>
                <a:spcPts val="2000"/>
              </a:lnSpc>
              <a:spcBef>
                <a:spcPts val="1200"/>
              </a:spcBef>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Financial forecasting is improved</a:t>
            </a:r>
          </a:p>
          <a:p>
            <a:pPr marL="339725" lvl="2" indent="-230188">
              <a:lnSpc>
                <a:spcPts val="2000"/>
              </a:lnSpc>
              <a:spcBef>
                <a:spcPts val="1200"/>
              </a:spcBef>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Planning can proceed with confidence</a:t>
            </a:r>
          </a:p>
          <a:p>
            <a:pPr marL="339725" lvl="2" indent="-230188">
              <a:lnSpc>
                <a:spcPts val="2000"/>
              </a:lnSpc>
              <a:buClr>
                <a:schemeClr val="tx1">
                  <a:lumMod val="65000"/>
                  <a:lumOff val="35000"/>
                </a:schemeClr>
              </a:buClr>
              <a:buSzPct val="75000"/>
              <a:defRPr/>
            </a:pPr>
            <a:endParaRPr lang="en-US" dirty="0">
              <a:solidFill>
                <a:schemeClr val="tx1">
                  <a:lumMod val="65000"/>
                  <a:lumOff val="35000"/>
                </a:schemeClr>
              </a:solidFill>
              <a:latin typeface="Trebuchet MS" pitchFamily="34" charset="0"/>
            </a:endParaRPr>
          </a:p>
        </p:txBody>
      </p:sp>
      <p:pic>
        <p:nvPicPr>
          <p:cNvPr id="112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052" y="1930400"/>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241E613F-B602-411E-B2B3-220DCA57BA86}"/>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415630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pic>
        <p:nvPicPr>
          <p:cNvPr id="122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78200"/>
            <a:ext cx="16843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Slide Number Placeholder 9"/>
          <p:cNvSpPr>
            <a:spLocks noGrp="1" noChangeArrowheads="1"/>
          </p:cNvSpPr>
          <p:nvPr>
            <p:ph type="sldNum" sz="quarter" idx="12"/>
          </p:nvPr>
        </p:nvSpPr>
        <p:spPr bwMode="auto">
          <a:xfrm>
            <a:off x="8285863" y="6371562"/>
            <a:ext cx="683339"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E2852970-8115-4D24-96E4-D39478FBA280}" type="slidenum">
              <a:rPr lang="en-US" altLang="en-US" sz="1800">
                <a:solidFill>
                  <a:srgbClr val="898989"/>
                </a:solidFill>
              </a:rPr>
              <a:pPr algn="l" eaLnBrk="0" hangingPunct="0">
                <a:spcBef>
                  <a:spcPct val="0"/>
                </a:spcBef>
                <a:buFontTx/>
                <a:buNone/>
              </a:pPr>
              <a:t>21</a:t>
            </a:fld>
            <a:endParaRPr lang="en-US" altLang="en-US" sz="1800">
              <a:solidFill>
                <a:srgbClr val="898989"/>
              </a:solidFill>
            </a:endParaRPr>
          </a:p>
        </p:txBody>
      </p:sp>
      <p:sp>
        <p:nvSpPr>
          <p:cNvPr id="14" name="Text Box 13">
            <a:extLst>
              <a:ext uri="{FF2B5EF4-FFF2-40B4-BE49-F238E27FC236}">
                <a16:creationId xmlns:a16="http://schemas.microsoft.com/office/drawing/2014/main" id="{1CF3BE0A-DB7E-4E26-9963-F5A3B66145A6}"/>
              </a:ext>
            </a:extLst>
          </p:cNvPr>
          <p:cNvSpPr txBox="1">
            <a:spLocks noChangeArrowheads="1"/>
          </p:cNvSpPr>
          <p:nvPr/>
        </p:nvSpPr>
        <p:spPr bwMode="auto">
          <a:xfrm>
            <a:off x="2514600" y="1930400"/>
            <a:ext cx="7162800" cy="1416050"/>
          </a:xfrm>
          <a:prstGeom prst="rect">
            <a:avLst/>
          </a:prstGeom>
          <a:noFill/>
          <a:ln w="9525">
            <a:noFill/>
            <a:miter lim="800000"/>
            <a:headEnd/>
            <a:tailEnd/>
          </a:ln>
        </p:spPr>
        <p:txBody>
          <a:bodyPr>
            <a:spAutoFit/>
          </a:bodyPr>
          <a:lstStyle/>
          <a:p>
            <a:pPr marL="342900" indent="-342900">
              <a:defRPr/>
            </a:pPr>
            <a:r>
              <a:rPr lang="en-US" sz="2000" b="1" dirty="0">
                <a:solidFill>
                  <a:srgbClr val="FF0000"/>
                </a:solidFill>
                <a:latin typeface="Trebuchet MS" pitchFamily="34" charset="0"/>
              </a:rPr>
              <a:t>Saves church staff time</a:t>
            </a:r>
          </a:p>
          <a:p>
            <a:pPr marL="574675" lvl="2" indent="-230188">
              <a:buClr>
                <a:srgbClr val="1B579C"/>
              </a:buClr>
              <a:buSzPct val="50000"/>
              <a:defRPr/>
            </a:pPr>
            <a:endParaRPr lang="en-US" sz="1600" i="1" dirty="0">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As the effort required to process cash and check donations decreases, the efficient use of staff time increases!</a:t>
            </a:r>
          </a:p>
          <a:p>
            <a:pPr marL="339725" lvl="2" indent="-230188">
              <a:lnSpc>
                <a:spcPts val="2000"/>
              </a:lnSpc>
              <a:buClr>
                <a:schemeClr val="tx1">
                  <a:lumMod val="65000"/>
                  <a:lumOff val="35000"/>
                </a:schemeClr>
              </a:buClr>
              <a:buSzPct val="75000"/>
              <a:defRPr/>
            </a:pPr>
            <a:endParaRPr lang="en-US" sz="1600" dirty="0">
              <a:solidFill>
                <a:schemeClr val="tx1">
                  <a:lumMod val="65000"/>
                  <a:lumOff val="35000"/>
                </a:schemeClr>
              </a:solidFill>
              <a:latin typeface="Trebuchet MS" pitchFamily="34" charset="0"/>
            </a:endParaRPr>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150" y="1930400"/>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ABF9DE5-4BB5-4CB2-882B-15742A5B5A0D}"/>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3334510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Why Electronic Giving?</a:t>
            </a:r>
          </a:p>
        </p:txBody>
      </p:sp>
      <p:sp>
        <p:nvSpPr>
          <p:cNvPr id="13315" name="Slide Number Placeholder 9"/>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eaLnBrk="0" hangingPunct="0">
              <a:spcBef>
                <a:spcPct val="0"/>
              </a:spcBef>
              <a:buFontTx/>
              <a:buNone/>
            </a:pPr>
            <a:fld id="{84792679-3C75-4A40-B0ED-613152A01B00}" type="slidenum">
              <a:rPr lang="en-US" altLang="en-US" sz="1800">
                <a:solidFill>
                  <a:srgbClr val="898989"/>
                </a:solidFill>
              </a:rPr>
              <a:pPr algn="l" eaLnBrk="0" hangingPunct="0">
                <a:spcBef>
                  <a:spcPct val="0"/>
                </a:spcBef>
                <a:buFontTx/>
                <a:buNone/>
              </a:pPr>
              <a:t>22</a:t>
            </a:fld>
            <a:endParaRPr lang="en-US" altLang="en-US" sz="1800">
              <a:solidFill>
                <a:srgbClr val="898989"/>
              </a:solidFill>
            </a:endParaRPr>
          </a:p>
        </p:txBody>
      </p:sp>
      <p:pic>
        <p:nvPicPr>
          <p:cNvPr id="13316" name="Picture 15" descr="177782791.jpg"/>
          <p:cNvPicPr>
            <a:picLocks noChangeAspect="1"/>
          </p:cNvPicPr>
          <p:nvPr/>
        </p:nvPicPr>
        <p:blipFill>
          <a:blip r:embed="rId2">
            <a:extLst>
              <a:ext uri="{28A0092B-C50C-407E-A947-70E740481C1C}">
                <a14:useLocalDpi xmlns:a14="http://schemas.microsoft.com/office/drawing/2010/main" val="0"/>
              </a:ext>
            </a:extLst>
          </a:blip>
          <a:srcRect t="4878" b="24390"/>
          <a:stretch>
            <a:fillRect/>
          </a:stretch>
        </p:blipFill>
        <p:spPr bwMode="auto">
          <a:xfrm>
            <a:off x="2933700" y="3319020"/>
            <a:ext cx="4686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71C19517-1C8C-4824-9252-25FD84BE1FC5}"/>
              </a:ext>
            </a:extLst>
          </p:cNvPr>
          <p:cNvSpPr txBox="1">
            <a:spLocks noChangeArrowheads="1"/>
          </p:cNvSpPr>
          <p:nvPr/>
        </p:nvSpPr>
        <p:spPr bwMode="auto">
          <a:xfrm>
            <a:off x="2438400" y="2099820"/>
            <a:ext cx="7162800" cy="1416050"/>
          </a:xfrm>
          <a:prstGeom prst="rect">
            <a:avLst/>
          </a:prstGeom>
          <a:noFill/>
          <a:ln w="9525">
            <a:noFill/>
            <a:miter lim="800000"/>
            <a:headEnd/>
            <a:tailEnd/>
          </a:ln>
        </p:spPr>
        <p:txBody>
          <a:bodyPr>
            <a:spAutoFit/>
          </a:bodyPr>
          <a:lstStyle/>
          <a:p>
            <a:pPr marL="342900" indent="-342900">
              <a:defRPr/>
            </a:pPr>
            <a:r>
              <a:rPr lang="en-US" sz="2000" b="1" dirty="0">
                <a:solidFill>
                  <a:srgbClr val="FF0000"/>
                </a:solidFill>
                <a:latin typeface="Trebuchet MS" pitchFamily="34" charset="0"/>
              </a:rPr>
              <a:t>Adds greater security in the church office</a:t>
            </a:r>
          </a:p>
          <a:p>
            <a:pPr marL="342900" indent="-342900">
              <a:defRPr/>
            </a:pPr>
            <a:endParaRPr lang="en-US" sz="1600" b="1" dirty="0">
              <a:solidFill>
                <a:srgbClr val="FF0000"/>
              </a:solidFill>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r>
              <a:rPr lang="en-US" dirty="0">
                <a:solidFill>
                  <a:schemeClr val="tx1">
                    <a:lumMod val="65000"/>
                    <a:lumOff val="35000"/>
                  </a:schemeClr>
                </a:solidFill>
                <a:latin typeface="Trebuchet MS" pitchFamily="34" charset="0"/>
              </a:rPr>
              <a:t>Reduces handling of checks and cash.</a:t>
            </a:r>
          </a:p>
          <a:p>
            <a:pPr marL="339725" lvl="2" indent="-230188">
              <a:lnSpc>
                <a:spcPts val="2000"/>
              </a:lnSpc>
              <a:buClr>
                <a:schemeClr val="tx1">
                  <a:lumMod val="65000"/>
                  <a:lumOff val="35000"/>
                </a:schemeClr>
              </a:buClr>
              <a:buSzPct val="75000"/>
              <a:buFont typeface="Wingdings" pitchFamily="2" charset="2"/>
              <a:buChar char="Ø"/>
              <a:defRPr/>
            </a:pPr>
            <a:endParaRPr lang="en-US" sz="1600" dirty="0">
              <a:solidFill>
                <a:schemeClr val="tx1">
                  <a:lumMod val="65000"/>
                  <a:lumOff val="35000"/>
                </a:schemeClr>
              </a:solidFill>
              <a:latin typeface="Trebuchet MS" pitchFamily="34" charset="0"/>
            </a:endParaRPr>
          </a:p>
          <a:p>
            <a:pPr marL="339725" lvl="2" indent="-230188">
              <a:lnSpc>
                <a:spcPts val="2000"/>
              </a:lnSpc>
              <a:buClr>
                <a:schemeClr val="tx1">
                  <a:lumMod val="65000"/>
                  <a:lumOff val="35000"/>
                </a:schemeClr>
              </a:buClr>
              <a:buSzPct val="75000"/>
              <a:defRPr/>
            </a:pPr>
            <a:endParaRPr lang="en-US" sz="1600" dirty="0">
              <a:solidFill>
                <a:schemeClr val="tx1">
                  <a:lumMod val="65000"/>
                  <a:lumOff val="35000"/>
                </a:schemeClr>
              </a:solidFill>
              <a:latin typeface="Trebuchet MS" pitchFamily="34" charset="0"/>
            </a:endParaRPr>
          </a:p>
        </p:txBody>
      </p:sp>
      <p:pic>
        <p:nvPicPr>
          <p:cNvPr id="133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2099820"/>
            <a:ext cx="273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E937C46-1891-416E-A32E-4F205394A9A4}"/>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Why Give Electronically?</a:t>
            </a:r>
            <a:endParaRPr lang="en-US" dirty="0"/>
          </a:p>
        </p:txBody>
      </p:sp>
    </p:spTree>
    <p:extLst>
      <p:ext uri="{BB962C8B-B14F-4D97-AF65-F5344CB8AC3E}">
        <p14:creationId xmlns:p14="http://schemas.microsoft.com/office/powerpoint/2010/main" val="327858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How to Donate Online</a:t>
            </a:r>
          </a:p>
        </p:txBody>
      </p:sp>
      <p:pic>
        <p:nvPicPr>
          <p:cNvPr id="14340" name="Picture 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4388" y="3071764"/>
            <a:ext cx="548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3">
            <a:extLst>
              <a:ext uri="{FF2B5EF4-FFF2-40B4-BE49-F238E27FC236}">
                <a16:creationId xmlns:a16="http://schemas.microsoft.com/office/drawing/2014/main" id="{71C19517-1C8C-4824-9252-25FD84BE1FC5}"/>
              </a:ext>
            </a:extLst>
          </p:cNvPr>
          <p:cNvSpPr txBox="1">
            <a:spLocks noChangeArrowheads="1"/>
          </p:cNvSpPr>
          <p:nvPr/>
        </p:nvSpPr>
        <p:spPr bwMode="auto">
          <a:xfrm>
            <a:off x="1970988" y="2062114"/>
            <a:ext cx="7162800" cy="1774845"/>
          </a:xfrm>
          <a:prstGeom prst="rect">
            <a:avLst/>
          </a:prstGeom>
          <a:noFill/>
          <a:ln w="9525">
            <a:noFill/>
            <a:miter lim="800000"/>
            <a:headEnd/>
            <a:tailEnd/>
          </a:ln>
        </p:spPr>
        <p:txBody>
          <a:bodyPr>
            <a:spAutoFit/>
          </a:bodyPr>
          <a:lstStyle/>
          <a:p>
            <a:pPr marL="457200" indent="-457200">
              <a:buFontTx/>
              <a:buAutoNum type="arabicPeriod"/>
              <a:defRPr/>
            </a:pPr>
            <a:r>
              <a:rPr lang="en-US" sz="2800" b="1" dirty="0">
                <a:solidFill>
                  <a:srgbClr val="FF0000"/>
                </a:solidFill>
                <a:latin typeface="Trebuchet MS" pitchFamily="34" charset="0"/>
              </a:rPr>
              <a:t>Go to SOTHLansing.org</a:t>
            </a:r>
          </a:p>
          <a:p>
            <a:pPr marL="457200" indent="-457200">
              <a:buFontTx/>
              <a:buAutoNum type="arabicPeriod"/>
              <a:defRPr/>
            </a:pPr>
            <a:r>
              <a:rPr lang="en-US" sz="2800" b="1" dirty="0">
                <a:solidFill>
                  <a:srgbClr val="FF0000"/>
                </a:solidFill>
                <a:latin typeface="Trebuchet MS" pitchFamily="34" charset="0"/>
              </a:rPr>
              <a:t>Click on the “Give Online” button</a:t>
            </a:r>
          </a:p>
          <a:p>
            <a:pPr marL="342900" indent="-342900">
              <a:defRPr/>
            </a:pPr>
            <a:endParaRPr lang="en-US" sz="2000" b="1" dirty="0">
              <a:solidFill>
                <a:srgbClr val="FF0000"/>
              </a:solidFill>
              <a:latin typeface="Trebuchet MS" pitchFamily="34" charset="0"/>
            </a:endParaRPr>
          </a:p>
          <a:p>
            <a:pPr marL="339725" lvl="2" indent="-230188">
              <a:lnSpc>
                <a:spcPts val="2000"/>
              </a:lnSpc>
              <a:buClr>
                <a:schemeClr val="tx1">
                  <a:lumMod val="65000"/>
                  <a:lumOff val="35000"/>
                </a:schemeClr>
              </a:buClr>
              <a:buSzPct val="75000"/>
              <a:buFont typeface="Wingdings" pitchFamily="2" charset="2"/>
              <a:buChar char="Ø"/>
              <a:defRPr/>
            </a:pPr>
            <a:endParaRPr lang="en-US" sz="2000" dirty="0">
              <a:solidFill>
                <a:schemeClr val="tx1">
                  <a:lumMod val="65000"/>
                  <a:lumOff val="35000"/>
                </a:schemeClr>
              </a:solidFill>
              <a:latin typeface="Trebuchet MS" pitchFamily="34" charset="0"/>
            </a:endParaRPr>
          </a:p>
          <a:p>
            <a:pPr marL="339725" lvl="2" indent="-230188">
              <a:lnSpc>
                <a:spcPts val="2000"/>
              </a:lnSpc>
              <a:buClr>
                <a:schemeClr val="tx1">
                  <a:lumMod val="65000"/>
                  <a:lumOff val="35000"/>
                </a:schemeClr>
              </a:buClr>
              <a:buSzPct val="75000"/>
              <a:defRPr/>
            </a:pPr>
            <a:endParaRPr lang="en-US" sz="2000" dirty="0">
              <a:solidFill>
                <a:schemeClr val="tx1">
                  <a:lumMod val="65000"/>
                  <a:lumOff val="35000"/>
                </a:schemeClr>
              </a:solidFill>
              <a:latin typeface="Trebuchet MS" pitchFamily="34" charset="0"/>
            </a:endParaRPr>
          </a:p>
        </p:txBody>
      </p:sp>
      <p:sp>
        <p:nvSpPr>
          <p:cNvPr id="5" name="Title 1">
            <a:extLst>
              <a:ext uri="{FF2B5EF4-FFF2-40B4-BE49-F238E27FC236}">
                <a16:creationId xmlns:a16="http://schemas.microsoft.com/office/drawing/2014/main" id="{897B5C89-F1BC-4072-AC90-FE0DC08F95EC}"/>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to Give #1</a:t>
            </a:r>
          </a:p>
        </p:txBody>
      </p:sp>
    </p:spTree>
    <p:extLst>
      <p:ext uri="{BB962C8B-B14F-4D97-AF65-F5344CB8AC3E}">
        <p14:creationId xmlns:p14="http://schemas.microsoft.com/office/powerpoint/2010/main" val="1113954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952500"/>
            <a:ext cx="56864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xplosion: 14 Points 3">
            <a:extLst>
              <a:ext uri="{FF2B5EF4-FFF2-40B4-BE49-F238E27FC236}">
                <a16:creationId xmlns:a16="http://schemas.microsoft.com/office/drawing/2014/main" id="{3220979B-47C8-4C07-BFCF-F63BA3DD12E6}"/>
              </a:ext>
            </a:extLst>
          </p:cNvPr>
          <p:cNvSpPr/>
          <p:nvPr/>
        </p:nvSpPr>
        <p:spPr>
          <a:xfrm rot="590464">
            <a:off x="4157663" y="3600450"/>
            <a:ext cx="3048000" cy="1828800"/>
          </a:xfrm>
          <a:prstGeom prst="irregularSeal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Arrow: Left 4">
            <a:extLst>
              <a:ext uri="{FF2B5EF4-FFF2-40B4-BE49-F238E27FC236}">
                <a16:creationId xmlns:a16="http://schemas.microsoft.com/office/drawing/2014/main" id="{B38E0049-6896-49D5-BBD4-E124457E631A}"/>
              </a:ext>
            </a:extLst>
          </p:cNvPr>
          <p:cNvSpPr/>
          <p:nvPr/>
        </p:nvSpPr>
        <p:spPr>
          <a:xfrm>
            <a:off x="7339013" y="3962400"/>
            <a:ext cx="2667000" cy="914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1">
            <a:extLst>
              <a:ext uri="{FF2B5EF4-FFF2-40B4-BE49-F238E27FC236}">
                <a16:creationId xmlns:a16="http://schemas.microsoft.com/office/drawing/2014/main" id="{54DBE7A4-98C6-42EC-A18A-CC8EAA92F1D0}"/>
              </a:ext>
            </a:extLst>
          </p:cNvPr>
          <p:cNvSpPr txBox="1">
            <a:spLocks/>
          </p:cNvSpPr>
          <p:nvPr/>
        </p:nvSpPr>
        <p:spPr>
          <a:xfrm>
            <a:off x="535932" y="171765"/>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How to Give #1</a:t>
            </a:r>
          </a:p>
        </p:txBody>
      </p:sp>
    </p:spTree>
    <p:extLst>
      <p:ext uri="{BB962C8B-B14F-4D97-AF65-F5344CB8AC3E}">
        <p14:creationId xmlns:p14="http://schemas.microsoft.com/office/powerpoint/2010/main" val="1271911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810000" y="2690813"/>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172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0C7DE0-5158-4299-AEFD-C17729289108}"/>
              </a:ext>
            </a:extLst>
          </p:cNvPr>
          <p:cNvSpPr>
            <a:spLocks noGrp="1"/>
          </p:cNvSpPr>
          <p:nvPr>
            <p:ph type="sldNum" sz="quarter" idx="12"/>
          </p:nvPr>
        </p:nvSpPr>
        <p:spPr/>
        <p:txBody>
          <a:bodyPr/>
          <a:lstStyle/>
          <a:p>
            <a:fld id="{D57F1E4F-1CFF-5643-939E-02111984F565}" type="slidenum">
              <a:rPr lang="en-US" smtClean="0"/>
              <a:t>26</a:t>
            </a:fld>
            <a:endParaRPr lang="en-US" dirty="0"/>
          </a:p>
        </p:txBody>
      </p:sp>
      <p:sp>
        <p:nvSpPr>
          <p:cNvPr id="3" name="Title 1">
            <a:extLst>
              <a:ext uri="{FF2B5EF4-FFF2-40B4-BE49-F238E27FC236}">
                <a16:creationId xmlns:a16="http://schemas.microsoft.com/office/drawing/2014/main" id="{C5689B23-D313-4CC3-A9C0-C0C446CDC314}"/>
              </a:ext>
            </a:extLst>
          </p:cNvPr>
          <p:cNvSpPr txBox="1">
            <a:spLocks/>
          </p:cNvSpPr>
          <p:nvPr/>
        </p:nvSpPr>
        <p:spPr>
          <a:xfrm>
            <a:off x="405353" y="2702612"/>
            <a:ext cx="9951274"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dirty="0"/>
              <a:t>How to Give #2 – Phone App</a:t>
            </a:r>
          </a:p>
        </p:txBody>
      </p:sp>
    </p:spTree>
    <p:extLst>
      <p:ext uri="{BB962C8B-B14F-4D97-AF65-F5344CB8AC3E}">
        <p14:creationId xmlns:p14="http://schemas.microsoft.com/office/powerpoint/2010/main" val="68997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9" y="1219200"/>
            <a:ext cx="39338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1219201"/>
            <a:ext cx="38862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Donate through GivePlus App</a:t>
            </a:r>
          </a:p>
        </p:txBody>
      </p:sp>
      <p:pic>
        <p:nvPicPr>
          <p:cNvPr id="1741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14601"/>
            <a:ext cx="24384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511426"/>
            <a:ext cx="231775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8039" y="270456"/>
            <a:ext cx="8223161" cy="830997"/>
          </a:xfrm>
          <a:prstGeom prst="rect">
            <a:avLst/>
          </a:prstGeom>
          <a:noFill/>
        </p:spPr>
        <p:txBody>
          <a:bodyPr wrap="square" rtlCol="0">
            <a:spAutoFit/>
          </a:bodyPr>
          <a:lstStyle/>
          <a:p>
            <a:pPr algn="ctr"/>
            <a:r>
              <a:rPr lang="en-US" sz="4800" dirty="0" err="1"/>
              <a:t>GivePlus</a:t>
            </a:r>
            <a:r>
              <a:rPr lang="en-US" sz="4800" dirty="0"/>
              <a:t> App</a:t>
            </a:r>
          </a:p>
        </p:txBody>
      </p:sp>
    </p:spTree>
    <p:extLst>
      <p:ext uri="{BB962C8B-B14F-4D97-AF65-F5344CB8AC3E}">
        <p14:creationId xmlns:p14="http://schemas.microsoft.com/office/powerpoint/2010/main" val="2762789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54801E-7CAB-4335-88ED-D7E779F7856C}"/>
              </a:ext>
            </a:extLst>
          </p:cNvPr>
          <p:cNvSpPr>
            <a:spLocks noGrp="1"/>
          </p:cNvSpPr>
          <p:nvPr>
            <p:ph type="sldNum" sz="quarter" idx="12"/>
          </p:nvPr>
        </p:nvSpPr>
        <p:spPr/>
        <p:txBody>
          <a:bodyPr/>
          <a:lstStyle/>
          <a:p>
            <a:fld id="{D57F1E4F-1CFF-5643-939E-02111984F565}" type="slidenum">
              <a:rPr lang="en-US" smtClean="0"/>
              <a:t>28</a:t>
            </a:fld>
            <a:endParaRPr lang="en-US" dirty="0"/>
          </a:p>
        </p:txBody>
      </p:sp>
      <p:sp>
        <p:nvSpPr>
          <p:cNvPr id="3" name="Title 1">
            <a:extLst>
              <a:ext uri="{FF2B5EF4-FFF2-40B4-BE49-F238E27FC236}">
                <a16:creationId xmlns:a16="http://schemas.microsoft.com/office/drawing/2014/main" id="{32C99180-A847-4D4D-B38E-575C14D2095B}"/>
              </a:ext>
            </a:extLst>
          </p:cNvPr>
          <p:cNvSpPr txBox="1">
            <a:spLocks/>
          </p:cNvSpPr>
          <p:nvPr/>
        </p:nvSpPr>
        <p:spPr>
          <a:xfrm>
            <a:off x="1035553" y="2589229"/>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dirty="0"/>
              <a:t>How to Give #3 - Texting</a:t>
            </a:r>
          </a:p>
        </p:txBody>
      </p:sp>
    </p:spTree>
    <p:extLst>
      <p:ext uri="{BB962C8B-B14F-4D97-AF65-F5344CB8AC3E}">
        <p14:creationId xmlns:p14="http://schemas.microsoft.com/office/powerpoint/2010/main" val="253205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3733800" y="101600"/>
            <a:ext cx="586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chemeClr val="bg1"/>
                </a:solidFill>
                <a:latin typeface="Trebuchet MS" panose="020B0603020202020204" pitchFamily="34" charset="0"/>
              </a:rPr>
              <a:t>Donate through Texting</a:t>
            </a: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335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Fellowship Hall Seating Up To 175</a:t>
            </a:r>
          </a:p>
        </p:txBody>
      </p:sp>
      <p:sp>
        <p:nvSpPr>
          <p:cNvPr id="4" name="Slide Number Placeholder 3"/>
          <p:cNvSpPr>
            <a:spLocks noGrp="1"/>
          </p:cNvSpPr>
          <p:nvPr>
            <p:ph type="sldNum" sz="quarter" idx="12"/>
          </p:nvPr>
        </p:nvSpPr>
        <p:spPr/>
        <p:txBody>
          <a:bodyPr/>
          <a:lstStyle/>
          <a:p>
            <a:fld id="{D57F1E4F-1CFF-5643-939E-02111984F565}" type="slidenum">
              <a:rPr lang="en-US" smtClean="0"/>
              <a:t>3</a:t>
            </a:fld>
            <a:endParaRPr lang="en-US" dirty="0"/>
          </a:p>
        </p:txBody>
      </p:sp>
      <p:pic>
        <p:nvPicPr>
          <p:cNvPr id="6146" name="Picture 2" descr="interior-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6018" y="1670829"/>
            <a:ext cx="8314816"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274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96D02D-F549-4AA0-875A-E51D9878D3F5}"/>
              </a:ext>
            </a:extLst>
          </p:cNvPr>
          <p:cNvSpPr>
            <a:spLocks noGrp="1"/>
          </p:cNvSpPr>
          <p:nvPr>
            <p:ph type="sldNum" sz="quarter" idx="12"/>
          </p:nvPr>
        </p:nvSpPr>
        <p:spPr/>
        <p:txBody>
          <a:bodyPr/>
          <a:lstStyle/>
          <a:p>
            <a:fld id="{D57F1E4F-1CFF-5643-939E-02111984F565}" type="slidenum">
              <a:rPr lang="en-US" smtClean="0"/>
              <a:t>30</a:t>
            </a:fld>
            <a:endParaRPr lang="en-US" dirty="0"/>
          </a:p>
        </p:txBody>
      </p:sp>
      <p:sp>
        <p:nvSpPr>
          <p:cNvPr id="3" name="Title 1">
            <a:extLst>
              <a:ext uri="{FF2B5EF4-FFF2-40B4-BE49-F238E27FC236}">
                <a16:creationId xmlns:a16="http://schemas.microsoft.com/office/drawing/2014/main" id="{FF0AF956-9042-4117-AF36-F46DE79E57BF}"/>
              </a:ext>
            </a:extLst>
          </p:cNvPr>
          <p:cNvSpPr txBox="1">
            <a:spLocks/>
          </p:cNvSpPr>
          <p:nvPr/>
        </p:nvSpPr>
        <p:spPr>
          <a:xfrm>
            <a:off x="1422052" y="2768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t>You Can Continue to Use your Offering Envelopes</a:t>
            </a:r>
          </a:p>
        </p:txBody>
      </p:sp>
    </p:spTree>
    <p:extLst>
      <p:ext uri="{BB962C8B-B14F-4D97-AF65-F5344CB8AC3E}">
        <p14:creationId xmlns:p14="http://schemas.microsoft.com/office/powerpoint/2010/main" val="107216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9"/>
          <p:cNvSpPr txBox="1">
            <a:spLocks noChangeArrowheads="1"/>
          </p:cNvSpPr>
          <p:nvPr/>
        </p:nvSpPr>
        <p:spPr bwMode="auto">
          <a:xfrm>
            <a:off x="3733800" y="101601"/>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chemeClr val="bg1"/>
                </a:solidFill>
                <a:latin typeface="Trebuchet MS" panose="020B0603020202020204" pitchFamily="34" charset="0"/>
              </a:rPr>
              <a:t>Donate the Same Way You Always Have</a:t>
            </a: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0"/>
            <a:ext cx="9144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066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812442" y="1379114"/>
            <a:ext cx="8839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rabicParenR"/>
            </a:pPr>
            <a:r>
              <a:rPr lang="en-US" altLang="en-US" sz="2800" dirty="0">
                <a:latin typeface="Arial" panose="020B0604020202020204" pitchFamily="34" charset="0"/>
              </a:rPr>
              <a:t>Information has been placed in your mailbox</a:t>
            </a:r>
          </a:p>
          <a:p>
            <a:pPr eaLnBrk="1" hangingPunct="1">
              <a:spcBef>
                <a:spcPct val="0"/>
              </a:spcBef>
              <a:buFontTx/>
              <a:buAutoNum type="arabicParenR"/>
            </a:pPr>
            <a:endParaRPr lang="en-US" altLang="en-US" sz="2800" dirty="0">
              <a:latin typeface="Arial" panose="020B0604020202020204" pitchFamily="34" charset="0"/>
            </a:endParaRPr>
          </a:p>
          <a:p>
            <a:pPr eaLnBrk="1" hangingPunct="1">
              <a:spcBef>
                <a:spcPct val="0"/>
              </a:spcBef>
              <a:buFontTx/>
              <a:buAutoNum type="arabicParenR"/>
            </a:pPr>
            <a:r>
              <a:rPr lang="en-US" altLang="en-US" sz="2800" dirty="0">
                <a:latin typeface="Arial" panose="020B0604020202020204" pitchFamily="34" charset="0"/>
              </a:rPr>
              <a:t>Information will be emailed out to the flock</a:t>
            </a:r>
          </a:p>
          <a:p>
            <a:pPr eaLnBrk="1" hangingPunct="1">
              <a:spcBef>
                <a:spcPct val="0"/>
              </a:spcBef>
              <a:buFontTx/>
              <a:buAutoNum type="arabicParenR"/>
            </a:pPr>
            <a:endParaRPr lang="en-US" altLang="en-US" sz="2800" dirty="0">
              <a:latin typeface="Arial" panose="020B0604020202020204" pitchFamily="34" charset="0"/>
            </a:endParaRPr>
          </a:p>
          <a:p>
            <a:pPr eaLnBrk="1" hangingPunct="1">
              <a:spcBef>
                <a:spcPct val="0"/>
              </a:spcBef>
              <a:buFontTx/>
              <a:buAutoNum type="arabicParenR"/>
            </a:pPr>
            <a:r>
              <a:rPr lang="en-US" altLang="en-US" sz="2800" dirty="0">
                <a:latin typeface="Arial" panose="020B0604020202020204" pitchFamily="34" charset="0"/>
              </a:rPr>
              <a:t>Information has been placed on the bulletin boards in the narthex</a:t>
            </a:r>
          </a:p>
          <a:p>
            <a:pPr eaLnBrk="1" hangingPunct="1">
              <a:spcBef>
                <a:spcPct val="0"/>
              </a:spcBef>
              <a:buFontTx/>
              <a:buAutoNum type="arabicParenR"/>
            </a:pPr>
            <a:endParaRPr lang="en-US" altLang="en-US" sz="2800" dirty="0">
              <a:latin typeface="Arial" panose="020B0604020202020204" pitchFamily="34" charset="0"/>
            </a:endParaRPr>
          </a:p>
          <a:p>
            <a:pPr eaLnBrk="1" hangingPunct="1">
              <a:spcBef>
                <a:spcPct val="0"/>
              </a:spcBef>
              <a:buFontTx/>
              <a:buAutoNum type="arabicParenR"/>
            </a:pPr>
            <a:r>
              <a:rPr lang="en-US" altLang="en-US" sz="2800" dirty="0">
                <a:latin typeface="Arial" panose="020B0604020202020204" pitchFamily="34" charset="0"/>
              </a:rPr>
              <a:t>Future bulletin blurbs will have this same information</a:t>
            </a:r>
          </a:p>
        </p:txBody>
      </p:sp>
    </p:spTree>
    <p:extLst>
      <p:ext uri="{BB962C8B-B14F-4D97-AF65-F5344CB8AC3E}">
        <p14:creationId xmlns:p14="http://schemas.microsoft.com/office/powerpoint/2010/main" val="339835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Highly Visible &amp; Inviting Entrance</a:t>
            </a:r>
          </a:p>
        </p:txBody>
      </p:sp>
      <p:sp>
        <p:nvSpPr>
          <p:cNvPr id="4" name="Slide Number Placeholder 3"/>
          <p:cNvSpPr>
            <a:spLocks noGrp="1"/>
          </p:cNvSpPr>
          <p:nvPr>
            <p:ph type="sldNum" sz="quarter" idx="12"/>
          </p:nvPr>
        </p:nvSpPr>
        <p:spPr/>
        <p:txBody>
          <a:bodyPr/>
          <a:lstStyle/>
          <a:p>
            <a:fld id="{D57F1E4F-1CFF-5643-939E-02111984F565}" type="slidenum">
              <a:rPr lang="en-US" smtClean="0"/>
              <a:t>4</a:t>
            </a:fld>
            <a:endParaRPr lang="en-US" dirty="0"/>
          </a:p>
        </p:txBody>
      </p:sp>
      <p:pic>
        <p:nvPicPr>
          <p:cNvPr id="4100" name="Picture 4" descr="exterio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01" y="1316067"/>
            <a:ext cx="9591038"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843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9961"/>
          <a:stretch/>
        </p:blipFill>
        <p:spPr>
          <a:xfrm>
            <a:off x="6336406" y="2701790"/>
            <a:ext cx="5369169" cy="3608858"/>
          </a:xfrm>
          <a:prstGeom prst="rect">
            <a:avLst/>
          </a:prstGeom>
        </p:spPr>
      </p:pic>
      <p:sp>
        <p:nvSpPr>
          <p:cNvPr id="2" name="Title 1"/>
          <p:cNvSpPr>
            <a:spLocks noGrp="1"/>
          </p:cNvSpPr>
          <p:nvPr>
            <p:ph type="title"/>
          </p:nvPr>
        </p:nvSpPr>
        <p:spPr/>
        <p:txBody>
          <a:bodyPr/>
          <a:lstStyle/>
          <a:p>
            <a:r>
              <a:rPr lang="en-US" sz="4800" dirty="0">
                <a:solidFill>
                  <a:srgbClr val="FFFF00"/>
                </a:solidFill>
              </a:rPr>
              <a:t>They Sacrificed For Us &amp; Others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4405" y="1659668"/>
            <a:ext cx="5992001" cy="3675356"/>
          </a:xfrm>
        </p:spPr>
      </p:pic>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249442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may contain: 5 people, people smiling, people sitting, table and indoor"/>
          <p:cNvPicPr>
            <a:picLocks noChangeAspect="1" noChangeArrowheads="1"/>
          </p:cNvPicPr>
          <p:nvPr/>
        </p:nvPicPr>
        <p:blipFill rotWithShape="1">
          <a:blip r:embed="rId2">
            <a:extLst>
              <a:ext uri="{28A0092B-C50C-407E-A947-70E740481C1C}">
                <a14:useLocalDpi xmlns:a14="http://schemas.microsoft.com/office/drawing/2010/main" val="0"/>
              </a:ext>
            </a:extLst>
          </a:blip>
          <a:srcRect l="28760" t="26388" r="21240" b="27390"/>
          <a:stretch/>
        </p:blipFill>
        <p:spPr bwMode="auto">
          <a:xfrm>
            <a:off x="5780540" y="1375751"/>
            <a:ext cx="4572000" cy="2377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800" dirty="0">
                <a:solidFill>
                  <a:srgbClr val="FFFF00"/>
                </a:solidFill>
              </a:rPr>
              <a:t>Now it is our turn; our privilege! </a:t>
            </a:r>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pic>
        <p:nvPicPr>
          <p:cNvPr id="3074" name="Picture 2" descr="Image may contain: 21 people, people smiling, people standing and indoo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0497" t="18135" r="8024" b="7041"/>
          <a:stretch/>
        </p:blipFill>
        <p:spPr bwMode="auto">
          <a:xfrm>
            <a:off x="448885" y="1853248"/>
            <a:ext cx="5331655" cy="3139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may contain: 19 people, people smiling, people standing, sky, child, outdoor and nature"/>
          <p:cNvPicPr>
            <a:picLocks noChangeAspect="1" noChangeArrowheads="1"/>
          </p:cNvPicPr>
          <p:nvPr/>
        </p:nvPicPr>
        <p:blipFill rotWithShape="1">
          <a:blip r:embed="rId4">
            <a:extLst>
              <a:ext uri="{28A0092B-C50C-407E-A947-70E740481C1C}">
                <a14:useLocalDpi xmlns:a14="http://schemas.microsoft.com/office/drawing/2010/main" val="0"/>
              </a:ext>
            </a:extLst>
          </a:blip>
          <a:srcRect l="8299" t="27693" r="5701" b="15716"/>
          <a:stretch/>
        </p:blipFill>
        <p:spPr bwMode="auto">
          <a:xfrm>
            <a:off x="4178592" y="3404502"/>
            <a:ext cx="6872460" cy="3176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773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638" y="702323"/>
            <a:ext cx="10973849" cy="5005572"/>
          </a:xfrm>
        </p:spPr>
        <p:txBody>
          <a:bodyPr>
            <a:normAutofit/>
          </a:bodyPr>
          <a:lstStyle/>
          <a:p>
            <a:pPr marL="0" indent="0">
              <a:buNone/>
            </a:pPr>
            <a:endParaRPr lang="en-US" sz="3600" dirty="0">
              <a:solidFill>
                <a:srgbClr val="FFFF00"/>
              </a:solidFill>
            </a:endParaRPr>
          </a:p>
          <a:p>
            <a:pPr marL="0" indent="0">
              <a:buNone/>
            </a:pPr>
            <a:endParaRPr lang="en-US" sz="3600" dirty="0">
              <a:solidFill>
                <a:srgbClr val="FFFF00"/>
              </a:solidFill>
            </a:endParaRPr>
          </a:p>
          <a:p>
            <a:pPr marL="0" indent="0">
              <a:buNone/>
            </a:pPr>
            <a:endParaRPr lang="en-US" sz="3600" dirty="0">
              <a:solidFill>
                <a:srgbClr val="FFFF00"/>
              </a:solidFill>
            </a:endParaRPr>
          </a:p>
          <a:p>
            <a:pPr marL="0" indent="0">
              <a:buNone/>
            </a:pPr>
            <a:endParaRPr lang="en-US" sz="3600" dirty="0">
              <a:solidFill>
                <a:srgbClr val="FFFF00"/>
              </a:solidFill>
            </a:endParaRPr>
          </a:p>
          <a:p>
            <a:pPr marL="0" indent="0">
              <a:buNone/>
            </a:pPr>
            <a:endParaRPr lang="en-US" sz="1000" dirty="0"/>
          </a:p>
        </p:txBody>
      </p:sp>
      <p:sp>
        <p:nvSpPr>
          <p:cNvPr id="5" name="TextBox 4"/>
          <p:cNvSpPr txBox="1"/>
          <p:nvPr/>
        </p:nvSpPr>
        <p:spPr>
          <a:xfrm>
            <a:off x="463638" y="437397"/>
            <a:ext cx="11206693" cy="5786199"/>
          </a:xfrm>
          <a:prstGeom prst="rect">
            <a:avLst/>
          </a:prstGeom>
          <a:noFill/>
        </p:spPr>
        <p:txBody>
          <a:bodyPr wrap="square" rtlCol="0">
            <a:spAutoFit/>
          </a:bodyPr>
          <a:lstStyle/>
          <a:p>
            <a:r>
              <a:rPr lang="en-US" sz="4000" dirty="0"/>
              <a:t> </a:t>
            </a:r>
            <a:r>
              <a:rPr lang="en-US" sz="4000" b="1" dirty="0"/>
              <a:t>Total Project Cost:       $1,500,000</a:t>
            </a:r>
          </a:p>
          <a:p>
            <a:endParaRPr lang="en-US" b="1" dirty="0"/>
          </a:p>
          <a:p>
            <a:r>
              <a:rPr lang="en-US" sz="4000" b="1" dirty="0"/>
              <a:t> Down Payment Target:  $800,000</a:t>
            </a:r>
          </a:p>
          <a:p>
            <a:endParaRPr lang="en-US" b="1" dirty="0"/>
          </a:p>
          <a:p>
            <a:r>
              <a:rPr lang="en-US" sz="4000" b="1" dirty="0"/>
              <a:t> Building Fund To Date:   $300,000</a:t>
            </a:r>
          </a:p>
          <a:p>
            <a:endParaRPr lang="en-US" b="1" dirty="0"/>
          </a:p>
          <a:p>
            <a:r>
              <a:rPr lang="en-US" sz="4000" b="1" i="1" dirty="0"/>
              <a:t> </a:t>
            </a:r>
            <a:r>
              <a:rPr lang="en-US" sz="4000" b="1" i="1" dirty="0">
                <a:solidFill>
                  <a:srgbClr val="FFFF00"/>
                </a:solidFill>
              </a:rPr>
              <a:t>Contributions Needed: 	$500,000</a:t>
            </a:r>
          </a:p>
          <a:p>
            <a:r>
              <a:rPr lang="en-US" sz="2400" b="1" i="1" dirty="0">
                <a:solidFill>
                  <a:srgbClr val="FFFF00"/>
                </a:solidFill>
              </a:rPr>
              <a:t> 									</a:t>
            </a:r>
          </a:p>
          <a:p>
            <a:r>
              <a:rPr lang="en-US" sz="2400" b="1" i="1" dirty="0">
                <a:solidFill>
                  <a:srgbClr val="FFFF00"/>
                </a:solidFill>
              </a:rPr>
              <a:t>	</a:t>
            </a:r>
            <a:r>
              <a:rPr lang="en-US" sz="4000" b="1" i="1" dirty="0">
                <a:solidFill>
                  <a:srgbClr val="FFFF00"/>
                </a:solidFill>
              </a:rPr>
              <a:t>2019:</a:t>
            </a:r>
            <a:r>
              <a:rPr lang="en-US" sz="4000" i="1" dirty="0">
                <a:solidFill>
                  <a:srgbClr val="FFFF00"/>
                </a:solidFill>
              </a:rPr>
              <a:t> </a:t>
            </a:r>
            <a:r>
              <a:rPr lang="en-US" sz="4000" b="1" i="1" dirty="0">
                <a:solidFill>
                  <a:srgbClr val="FFFF00"/>
                </a:solidFill>
              </a:rPr>
              <a:t>$125,000		2021: $125,000</a:t>
            </a:r>
          </a:p>
          <a:p>
            <a:r>
              <a:rPr lang="en-US" sz="4000" b="1" i="1" dirty="0">
                <a:solidFill>
                  <a:srgbClr val="FFFF00"/>
                </a:solidFill>
              </a:rPr>
              <a:t>	2020: $125,000		2022: $125,000</a:t>
            </a:r>
          </a:p>
          <a:p>
            <a:r>
              <a:rPr lang="en-US" sz="1200" b="1" i="1" dirty="0">
                <a:solidFill>
                  <a:srgbClr val="FFFF00"/>
                </a:solidFill>
              </a:rPr>
              <a:t>	</a:t>
            </a:r>
            <a:r>
              <a:rPr lang="en-US" sz="1100" b="1" i="1" dirty="0">
                <a:solidFill>
                  <a:srgbClr val="FFFF00"/>
                </a:solidFill>
              </a:rPr>
              <a:t>	 </a:t>
            </a:r>
          </a:p>
          <a:p>
            <a:r>
              <a:rPr lang="en-US" sz="4000" b="1" i="1" dirty="0">
                <a:solidFill>
                  <a:srgbClr val="FFFF00"/>
                </a:solidFill>
              </a:rPr>
              <a:t>   </a:t>
            </a:r>
            <a:r>
              <a:rPr lang="en-US" sz="4000" b="1" i="1" u="sng" dirty="0">
                <a:solidFill>
                  <a:srgbClr val="FFFF00"/>
                </a:solidFill>
              </a:rPr>
              <a:t>2022: $800,000 down payment achieved</a:t>
            </a:r>
            <a:endParaRPr lang="en-US" sz="4000" b="1" u="sng" dirty="0"/>
          </a:p>
        </p:txBody>
      </p:sp>
      <p:sp>
        <p:nvSpPr>
          <p:cNvPr id="2" name="Slide Number Placeholder 1"/>
          <p:cNvSpPr>
            <a:spLocks noGrp="1"/>
          </p:cNvSpPr>
          <p:nvPr>
            <p:ph type="sldNum" sz="quarter" idx="12"/>
          </p:nvPr>
        </p:nvSpPr>
        <p:spPr/>
        <p:txBody>
          <a:bodyPr/>
          <a:lstStyle/>
          <a:p>
            <a:fld id="{D57F1E4F-1CFF-5643-939E-02111984F565}" type="slidenum">
              <a:rPr lang="en-US" smtClean="0"/>
              <a:t>7</a:t>
            </a:fld>
            <a:endParaRPr lang="en-US" dirty="0"/>
          </a:p>
        </p:txBody>
      </p:sp>
      <p:pic>
        <p:nvPicPr>
          <p:cNvPr id="8196" name="Picture 4" descr="Image result for church blue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281" y="937149"/>
            <a:ext cx="3474719" cy="347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5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992" y="363151"/>
            <a:ext cx="9404723" cy="1400530"/>
          </a:xfrm>
        </p:spPr>
        <p:txBody>
          <a:bodyPr/>
          <a:lstStyle/>
          <a:p>
            <a:r>
              <a:rPr lang="en-US" b="1" i="1" dirty="0">
                <a:solidFill>
                  <a:schemeClr val="tx1"/>
                </a:solidFill>
              </a:rPr>
              <a:t>How Am I Going To Do That?</a:t>
            </a:r>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pic>
        <p:nvPicPr>
          <p:cNvPr id="2050" name="Picture 2" descr="Image result for silhouette person stan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19065" y="2842239"/>
            <a:ext cx="22669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tacks of US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67" y="1746864"/>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2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We are not a small congregation!</a:t>
            </a:r>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sp>
        <p:nvSpPr>
          <p:cNvPr id="3" name="AutoShape 2" descr="Image result for people symbols groups of 10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6"/>
          <p:cNvSpPr>
            <a:spLocks noGrp="1"/>
          </p:cNvSpPr>
          <p:nvPr>
            <p:ph idx="1"/>
          </p:nvPr>
        </p:nvSpPr>
        <p:spPr/>
        <p:txBody>
          <a:bodyPr/>
          <a:lstStyle/>
          <a:p>
            <a:endParaRPr lang="en-US" dirty="0"/>
          </a:p>
        </p:txBody>
      </p:sp>
      <p:sp>
        <p:nvSpPr>
          <p:cNvPr id="10" name="Content Placeholder 4"/>
          <p:cNvSpPr txBox="1">
            <a:spLocks/>
          </p:cNvSpPr>
          <p:nvPr/>
        </p:nvSpPr>
        <p:spPr>
          <a:xfrm>
            <a:off x="155575" y="1872903"/>
            <a:ext cx="12192000" cy="4555509"/>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3657600" lvl="8" indent="0">
              <a:buFont typeface="Wingdings 3" charset="2"/>
              <a:buNone/>
            </a:pPr>
            <a:r>
              <a:rPr lang="en-US" sz="4600" b="1" dirty="0"/>
              <a:t>		     160 regularly worshiping 			  	      individuals/family units</a:t>
            </a:r>
          </a:p>
          <a:p>
            <a:pPr marL="0" indent="0">
              <a:buFont typeface="Wingdings 3" charset="2"/>
              <a:buNone/>
            </a:pPr>
            <a:r>
              <a:rPr lang="en-US" sz="4600" b="1" dirty="0"/>
              <a:t>	     								  </a:t>
            </a:r>
          </a:p>
          <a:p>
            <a:pPr marL="0" indent="0">
              <a:buFont typeface="Wingdings 3" charset="2"/>
              <a:buNone/>
            </a:pPr>
            <a:r>
              <a:rPr lang="en-US" sz="4600" b="1" dirty="0"/>
              <a:t>										      Giving $781 per year =	</a:t>
            </a:r>
          </a:p>
          <a:p>
            <a:pPr marL="0" indent="0">
              <a:buFont typeface="Wingdings 3" charset="2"/>
              <a:buNone/>
            </a:pPr>
            <a:r>
              <a:rPr lang="en-US" sz="4600" b="1" dirty="0"/>
              <a:t>											</a:t>
            </a:r>
            <a:endParaRPr lang="en-US" sz="1100" b="1" dirty="0"/>
          </a:p>
          <a:p>
            <a:pPr marL="0" indent="0">
              <a:buFont typeface="Wingdings 3" charset="2"/>
              <a:buNone/>
            </a:pPr>
            <a:r>
              <a:rPr lang="en-US" sz="1100" b="1" dirty="0"/>
              <a:t>													</a:t>
            </a:r>
            <a:r>
              <a:rPr lang="en-US" sz="4600" b="1" dirty="0"/>
              <a:t>	    </a:t>
            </a:r>
            <a:r>
              <a:rPr lang="en-US" sz="5400" b="1" dirty="0"/>
              <a:t>$125,000  </a:t>
            </a:r>
          </a:p>
          <a:p>
            <a:pPr marL="0" indent="0">
              <a:buFont typeface="Wingdings 3" charset="2"/>
              <a:buNone/>
            </a:pPr>
            <a:r>
              <a:rPr lang="en-US" sz="4600" b="1" dirty="0"/>
              <a:t>											   </a:t>
            </a:r>
            <a:r>
              <a:rPr lang="en-US" sz="3600" dirty="0"/>
              <a:t>(Annual Building Fund target)</a:t>
            </a:r>
          </a:p>
          <a:p>
            <a:endParaRPr lang="en-US" sz="3600" dirty="0"/>
          </a:p>
          <a:p>
            <a:endParaRPr lang="en-US" sz="3600" dirty="0"/>
          </a:p>
          <a:p>
            <a:endParaRPr lang="en-US" sz="3600" dirty="0"/>
          </a:p>
          <a:p>
            <a:endParaRPr lang="en-US" dirty="0"/>
          </a:p>
        </p:txBody>
      </p:sp>
      <p:pic>
        <p:nvPicPr>
          <p:cNvPr id="11" name="Picture 4"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199" t="10542" r="7788" b="17701"/>
          <a:stretch/>
        </p:blipFill>
        <p:spPr bwMode="auto">
          <a:xfrm>
            <a:off x="460375" y="1399212"/>
            <a:ext cx="474232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6655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3032</TotalTime>
  <Words>507</Words>
  <Application>Microsoft Office PowerPoint</Application>
  <PresentationFormat>Widescreen</PresentationFormat>
  <Paragraphs>145</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Arimo</vt:lpstr>
      <vt:lpstr>BlackJack</vt:lpstr>
      <vt:lpstr>Calibri</vt:lpstr>
      <vt:lpstr>Century Gothic</vt:lpstr>
      <vt:lpstr>Trebuchet MS</vt:lpstr>
      <vt:lpstr>Wingdings</vt:lpstr>
      <vt:lpstr>Wingdings 3</vt:lpstr>
      <vt:lpstr>Ion</vt:lpstr>
      <vt:lpstr>Facet</vt:lpstr>
      <vt:lpstr>Shepherd Of The Hills</vt:lpstr>
      <vt:lpstr>Open, Inviting, multi-use lobby</vt:lpstr>
      <vt:lpstr>Fellowship Hall Seating Up To 175</vt:lpstr>
      <vt:lpstr>Highly Visible &amp; Inviting Entrance</vt:lpstr>
      <vt:lpstr>They Sacrificed For Us &amp; Others</vt:lpstr>
      <vt:lpstr>Now it is our turn; our privilege! </vt:lpstr>
      <vt:lpstr>PowerPoint Presentation</vt:lpstr>
      <vt:lpstr>How Am I Going To Do That?</vt:lpstr>
      <vt:lpstr>We are not a small congregation!</vt:lpstr>
      <vt:lpstr>           $781 / Year is…</vt:lpstr>
      <vt:lpstr>         The 6% Blessing</vt:lpstr>
      <vt:lpstr>PowerPoint Presentation</vt:lpstr>
      <vt:lpstr>PowerPoint Presentation</vt:lpstr>
      <vt:lpstr>New Ways to Give Online/Electronically</vt:lpstr>
      <vt:lpstr>Why Give Electronically?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Shepherd Of The Hills</dc:title>
  <dc:creator>Norm Burger</dc:creator>
  <cp:lastModifiedBy>Joel Tullberg</cp:lastModifiedBy>
  <cp:revision>101</cp:revision>
  <dcterms:created xsi:type="dcterms:W3CDTF">2015-07-11T22:36:37Z</dcterms:created>
  <dcterms:modified xsi:type="dcterms:W3CDTF">2018-03-21T15:57:54Z</dcterms:modified>
</cp:coreProperties>
</file>