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3" r:id="rId6"/>
    <p:sldId id="262" r:id="rId7"/>
    <p:sldId id="258" r:id="rId8"/>
    <p:sldId id="264" r:id="rId9"/>
    <p:sldId id="265" r:id="rId10"/>
    <p:sldId id="266" r:id="rId11"/>
    <p:sldId id="267" r:id="rId12"/>
    <p:sldId id="268" r:id="rId13"/>
    <p:sldId id="271" r:id="rId14"/>
    <p:sldId id="272" r:id="rId15"/>
    <p:sldId id="273" r:id="rId16"/>
    <p:sldId id="270"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2/17/2017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5307" y="4464028"/>
            <a:ext cx="11243256" cy="1641490"/>
          </a:xfrm>
        </p:spPr>
        <p:txBody>
          <a:bodyPr/>
          <a:lstStyle/>
          <a:p>
            <a:r>
              <a:rPr lang="en-US" dirty="0" smtClean="0"/>
              <a:t>Five Year Plan  2017-2022</a:t>
            </a:r>
            <a:endParaRPr lang="en-US" dirty="0"/>
          </a:p>
        </p:txBody>
      </p:sp>
      <p:sp>
        <p:nvSpPr>
          <p:cNvPr id="3" name="Subtitle 2"/>
          <p:cNvSpPr>
            <a:spLocks noGrp="1"/>
          </p:cNvSpPr>
          <p:nvPr>
            <p:ph type="subTitle" idx="1"/>
          </p:nvPr>
        </p:nvSpPr>
        <p:spPr>
          <a:xfrm>
            <a:off x="1899138" y="3694375"/>
            <a:ext cx="9454661" cy="754025"/>
          </a:xfrm>
        </p:spPr>
        <p:txBody>
          <a:bodyPr>
            <a:noAutofit/>
          </a:bodyPr>
          <a:lstStyle/>
          <a:p>
            <a:r>
              <a:rPr lang="en-US" sz="6000" dirty="0" smtClean="0"/>
              <a:t>Shepherd of the Hills </a:t>
            </a:r>
            <a:endParaRPr lang="en-US" sz="6000" dirty="0"/>
          </a:p>
        </p:txBody>
      </p:sp>
      <p:pic>
        <p:nvPicPr>
          <p:cNvPr id="4" name="Picture 3" descr="C:\Users\nburger\Google Drive\Evangelism\Approved Logo 3-10\SOTHfinal2.jpg"/>
          <p:cNvPicPr/>
          <p:nvPr/>
        </p:nvPicPr>
        <p:blipFill rotWithShape="1">
          <a:blip r:embed="rId3" cstate="print">
            <a:extLst>
              <a:ext uri="{BEBA8EAE-BF5A-486C-A8C5-ECC9F3942E4B}">
                <a14:imgProps xmlns:a14="http://schemas.microsoft.com/office/drawing/2010/main">
                  <a14:imgLayer r:embed="rId4">
                    <a14:imgEffect>
                      <a14:colorTemperature colorTemp="5530"/>
                    </a14:imgEffect>
                  </a14:imgLayer>
                </a14:imgProps>
              </a:ext>
              <a:ext uri="{28A0092B-C50C-407E-A947-70E740481C1C}">
                <a14:useLocalDpi xmlns:a14="http://schemas.microsoft.com/office/drawing/2010/main" val="0"/>
              </a:ext>
            </a:extLst>
          </a:blip>
          <a:srcRect l="-6" t="-2373" r="64972" b="10077"/>
          <a:stretch/>
        </p:blipFill>
        <p:spPr bwMode="auto">
          <a:xfrm>
            <a:off x="3274499" y="3024555"/>
            <a:ext cx="1142756" cy="1423846"/>
          </a:xfrm>
          <a:prstGeom prst="rect">
            <a:avLst/>
          </a:prstGeom>
          <a:noFill/>
          <a:ln>
            <a:noFill/>
          </a:ln>
          <a:effectLst>
            <a:glow rad="228600">
              <a:schemeClr val="tx1">
                <a:alpha val="40000"/>
              </a:schemeClr>
            </a:glow>
            <a:outerShdw blurRad="50800" dist="50800" dir="1800000" algn="ctr" rotWithShape="0">
              <a:srgbClr val="70AD47">
                <a:lumMod val="50000"/>
              </a:srgb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coolSlant"/>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155659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SWOT Assessment: Threats</a:t>
            </a:r>
            <a:endParaRPr lang="en-US" dirty="0">
              <a:solidFill>
                <a:srgbClr val="FFFF00"/>
              </a:solidFill>
            </a:endParaRPr>
          </a:p>
        </p:txBody>
      </p:sp>
      <p:sp>
        <p:nvSpPr>
          <p:cNvPr id="3" name="Content Placeholder 2"/>
          <p:cNvSpPr>
            <a:spLocks noGrp="1"/>
          </p:cNvSpPr>
          <p:nvPr>
            <p:ph idx="1"/>
          </p:nvPr>
        </p:nvSpPr>
        <p:spPr>
          <a:xfrm>
            <a:off x="1012873" y="1561514"/>
            <a:ext cx="10480431" cy="5190978"/>
          </a:xfrm>
        </p:spPr>
        <p:txBody>
          <a:bodyPr>
            <a:noAutofit/>
          </a:bodyPr>
          <a:lstStyle/>
          <a:p>
            <a:pPr>
              <a:spcAft>
                <a:spcPts val="600"/>
              </a:spcAft>
            </a:pPr>
            <a:r>
              <a:rPr lang="en-US" sz="3000" dirty="0" smtClean="0"/>
              <a:t>A self-satisfied “status </a:t>
            </a:r>
            <a:r>
              <a:rPr lang="en-US" sz="3000" dirty="0"/>
              <a:t>quo is fine” </a:t>
            </a:r>
            <a:r>
              <a:rPr lang="en-US" sz="3000" dirty="0" smtClean="0"/>
              <a:t>mentality in congregation</a:t>
            </a:r>
          </a:p>
          <a:p>
            <a:pPr>
              <a:spcAft>
                <a:spcPts val="600"/>
              </a:spcAft>
            </a:pPr>
            <a:r>
              <a:rPr lang="en-US" sz="3000" dirty="0" smtClean="0"/>
              <a:t>Increasingly ungodly culture affecting our attitudes or </a:t>
            </a:r>
            <a:r>
              <a:rPr lang="en-US" sz="3000" dirty="0" smtClean="0"/>
              <a:t>lives</a:t>
            </a:r>
            <a:endParaRPr lang="en-US" sz="3000" dirty="0" smtClean="0"/>
          </a:p>
          <a:p>
            <a:pPr>
              <a:spcAft>
                <a:spcPts val="600"/>
              </a:spcAft>
            </a:pPr>
            <a:r>
              <a:rPr lang="en-US" sz="3000" dirty="0" smtClean="0"/>
              <a:t>Not </a:t>
            </a:r>
            <a:r>
              <a:rPr lang="en-US" sz="3000" dirty="0"/>
              <a:t>adapting how we minister in a changing culture </a:t>
            </a:r>
            <a:endParaRPr lang="en-US" sz="3000" dirty="0" smtClean="0"/>
          </a:p>
          <a:p>
            <a:pPr>
              <a:spcAft>
                <a:spcPts val="600"/>
              </a:spcAft>
            </a:pPr>
            <a:r>
              <a:rPr lang="en-US" sz="3000" dirty="0" smtClean="0"/>
              <a:t>A </a:t>
            </a:r>
            <a:r>
              <a:rPr lang="en-US" sz="3000" dirty="0"/>
              <a:t>“we should do that” recognition of </a:t>
            </a:r>
            <a:r>
              <a:rPr lang="en-US" sz="3000" dirty="0" smtClean="0"/>
              <a:t>needs </a:t>
            </a:r>
            <a:r>
              <a:rPr lang="en-US" sz="3000" dirty="0"/>
              <a:t>without </a:t>
            </a:r>
            <a:r>
              <a:rPr lang="en-US" sz="3000" dirty="0" smtClean="0"/>
              <a:t>acting</a:t>
            </a:r>
            <a:endParaRPr lang="en-US" sz="3000" dirty="0"/>
          </a:p>
          <a:p>
            <a:pPr lvl="0">
              <a:spcAft>
                <a:spcPts val="600"/>
              </a:spcAft>
            </a:pPr>
            <a:r>
              <a:rPr lang="en-US" sz="3000" dirty="0" smtClean="0"/>
              <a:t>Changes (e.g. facility expansion) leading to bickering or division</a:t>
            </a:r>
          </a:p>
          <a:p>
            <a:pPr lvl="0">
              <a:spcAft>
                <a:spcPts val="600"/>
              </a:spcAft>
            </a:pPr>
            <a:r>
              <a:rPr lang="en-US" sz="3000" dirty="0" smtClean="0"/>
              <a:t> Retention of only 1/3 of our young adults</a:t>
            </a:r>
          </a:p>
          <a:p>
            <a:pPr lvl="0">
              <a:spcAft>
                <a:spcPts val="600"/>
              </a:spcAft>
            </a:pPr>
            <a:r>
              <a:rPr lang="en-US" sz="3000" dirty="0" smtClean="0"/>
              <a:t>False assumptions about Christians in our culture </a:t>
            </a:r>
          </a:p>
          <a:p>
            <a:pPr lvl="0">
              <a:spcAft>
                <a:spcPts val="600"/>
              </a:spcAft>
            </a:pPr>
            <a:r>
              <a:rPr lang="en-US" sz="3000" dirty="0" smtClean="0"/>
              <a:t>Technology leading to people isolating versus gathering</a:t>
            </a:r>
            <a:endParaRPr lang="en-US" sz="3000" dirty="0"/>
          </a:p>
          <a:p>
            <a:pPr lvl="0"/>
            <a:endParaRPr lang="en-US" dirty="0"/>
          </a:p>
        </p:txBody>
      </p:sp>
    </p:spTree>
    <p:extLst>
      <p:ext uri="{BB962C8B-B14F-4D97-AF65-F5344CB8AC3E}">
        <p14:creationId xmlns:p14="http://schemas.microsoft.com/office/powerpoint/2010/main" val="33509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5545"/>
          </a:xfrm>
        </p:spPr>
        <p:txBody>
          <a:bodyPr>
            <a:normAutofit fontScale="90000"/>
          </a:bodyPr>
          <a:lstStyle/>
          <a:p>
            <a:r>
              <a:rPr lang="en-US" dirty="0" smtClean="0">
                <a:solidFill>
                  <a:srgbClr val="FFFF00"/>
                </a:solidFill>
              </a:rPr>
              <a:t>Revision Of Mission Statement</a:t>
            </a:r>
            <a:endParaRPr lang="en-US" dirty="0">
              <a:solidFill>
                <a:srgbClr val="FFFF00"/>
              </a:solidFill>
            </a:endParaRPr>
          </a:p>
        </p:txBody>
      </p:sp>
      <p:sp>
        <p:nvSpPr>
          <p:cNvPr id="3" name="Content Placeholder 2"/>
          <p:cNvSpPr>
            <a:spLocks noGrp="1"/>
          </p:cNvSpPr>
          <p:nvPr>
            <p:ph idx="1"/>
          </p:nvPr>
        </p:nvSpPr>
        <p:spPr>
          <a:xfrm>
            <a:off x="309490" y="1181686"/>
            <a:ext cx="11310424" cy="5894362"/>
          </a:xfrm>
        </p:spPr>
        <p:txBody>
          <a:bodyPr>
            <a:noAutofit/>
          </a:bodyPr>
          <a:lstStyle/>
          <a:p>
            <a:r>
              <a:rPr lang="en-US" sz="3200" b="1" dirty="0">
                <a:solidFill>
                  <a:srgbClr val="FFFF00"/>
                </a:solidFill>
              </a:rPr>
              <a:t>CURRENT:</a:t>
            </a:r>
            <a:r>
              <a:rPr lang="en-US" sz="3200" dirty="0">
                <a:solidFill>
                  <a:srgbClr val="FFFF00"/>
                </a:solidFill>
              </a:rPr>
              <a:t>  </a:t>
            </a:r>
            <a:r>
              <a:rPr lang="en-US" sz="3000" dirty="0"/>
              <a:t>“Believing that God has called us to “go and make disciples of all nations” (Matthew 28:19), we at Shepherd of the Hills will share God’s Word through daily contacts and outreach to the community and beyond, while providing a caring and nurturing atmosphere in which to learn more about our Savior and to better serve him</a:t>
            </a:r>
            <a:r>
              <a:rPr lang="en-US" sz="3000" dirty="0" smtClean="0"/>
              <a:t>.”</a:t>
            </a:r>
          </a:p>
          <a:p>
            <a:endParaRPr lang="en-US" sz="800" dirty="0" smtClean="0"/>
          </a:p>
          <a:p>
            <a:r>
              <a:rPr lang="en-US" sz="3200" dirty="0" smtClean="0">
                <a:solidFill>
                  <a:srgbClr val="FFFF00"/>
                </a:solidFill>
              </a:rPr>
              <a:t>PROPOSED: </a:t>
            </a:r>
            <a:r>
              <a:rPr lang="en-US" sz="3000" i="1" dirty="0" smtClean="0"/>
              <a:t>God </a:t>
            </a:r>
            <a:r>
              <a:rPr lang="en-US" sz="3000" i="1" dirty="0"/>
              <a:t>has called us to “go and make disciples of all </a:t>
            </a:r>
            <a:r>
              <a:rPr lang="en-US" sz="3000" i="1" dirty="0" smtClean="0"/>
              <a:t>           nations</a:t>
            </a:r>
            <a:r>
              <a:rPr lang="en-US" sz="3000" i="1" dirty="0"/>
              <a:t>.” (Matthew </a:t>
            </a:r>
            <a:r>
              <a:rPr lang="en-US" sz="3000" i="1" dirty="0" smtClean="0"/>
              <a:t>28:19</a:t>
            </a:r>
            <a:r>
              <a:rPr lang="en-US" sz="3000" i="1" dirty="0"/>
              <a:t>)  Therefore</a:t>
            </a:r>
            <a:r>
              <a:rPr lang="en-US" sz="3000" i="1" dirty="0" smtClean="0"/>
              <a:t>…</a:t>
            </a:r>
          </a:p>
          <a:p>
            <a:pPr lvl="1"/>
            <a:endParaRPr lang="en-US" sz="800" dirty="0"/>
          </a:p>
          <a:p>
            <a:pPr marL="0" indent="0">
              <a:lnSpc>
                <a:spcPct val="100000"/>
              </a:lnSpc>
              <a:spcBef>
                <a:spcPts val="0"/>
              </a:spcBef>
              <a:buNone/>
            </a:pPr>
            <a:r>
              <a:rPr lang="en-US" sz="3000" dirty="0" smtClean="0"/>
              <a:t>   The </a:t>
            </a:r>
            <a:r>
              <a:rPr lang="en-US" sz="3000" dirty="0"/>
              <a:t>family of God at Shepherd of the Hills exists to share the </a:t>
            </a:r>
            <a:r>
              <a:rPr lang="en-US" sz="3000" dirty="0" smtClean="0"/>
              <a:t>love           </a:t>
            </a:r>
          </a:p>
          <a:p>
            <a:pPr marL="0" indent="0">
              <a:lnSpc>
                <a:spcPct val="100000"/>
              </a:lnSpc>
              <a:spcBef>
                <a:spcPts val="0"/>
              </a:spcBef>
              <a:buNone/>
            </a:pPr>
            <a:r>
              <a:rPr lang="en-US" sz="3000" dirty="0"/>
              <a:t> </a:t>
            </a:r>
            <a:r>
              <a:rPr lang="en-US" sz="3000" dirty="0" smtClean="0"/>
              <a:t>  of </a:t>
            </a:r>
            <a:r>
              <a:rPr lang="en-US" sz="3000" dirty="0"/>
              <a:t>Christ and proclaim his gospel to people near and far for </a:t>
            </a:r>
            <a:r>
              <a:rPr lang="en-US" sz="3000" dirty="0" smtClean="0"/>
              <a:t>the      </a:t>
            </a:r>
          </a:p>
          <a:p>
            <a:pPr marL="0" indent="0">
              <a:lnSpc>
                <a:spcPct val="100000"/>
              </a:lnSpc>
              <a:spcBef>
                <a:spcPts val="0"/>
              </a:spcBef>
              <a:buNone/>
            </a:pPr>
            <a:r>
              <a:rPr lang="en-US" sz="3000" dirty="0"/>
              <a:t> </a:t>
            </a:r>
            <a:r>
              <a:rPr lang="en-US" sz="3000" dirty="0" smtClean="0"/>
              <a:t>  salvation of </a:t>
            </a:r>
            <a:r>
              <a:rPr lang="en-US" sz="3000" dirty="0"/>
              <a:t>their souls. </a:t>
            </a:r>
          </a:p>
        </p:txBody>
      </p:sp>
    </p:spTree>
    <p:extLst>
      <p:ext uri="{BB962C8B-B14F-4D97-AF65-F5344CB8AC3E}">
        <p14:creationId xmlns:p14="http://schemas.microsoft.com/office/powerpoint/2010/main" val="10974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4186"/>
          </a:xfrm>
        </p:spPr>
        <p:txBody>
          <a:bodyPr/>
          <a:lstStyle/>
          <a:p>
            <a:r>
              <a:rPr lang="en-US" dirty="0" smtClean="0">
                <a:solidFill>
                  <a:srgbClr val="FFFF00"/>
                </a:solidFill>
              </a:rPr>
              <a:t>Core Values</a:t>
            </a:r>
            <a:endParaRPr lang="en-US" dirty="0">
              <a:solidFill>
                <a:srgbClr val="FFFF00"/>
              </a:solidFill>
            </a:endParaRPr>
          </a:p>
        </p:txBody>
      </p:sp>
      <p:sp>
        <p:nvSpPr>
          <p:cNvPr id="3" name="Content Placeholder 2"/>
          <p:cNvSpPr>
            <a:spLocks noGrp="1"/>
          </p:cNvSpPr>
          <p:nvPr>
            <p:ph idx="1"/>
          </p:nvPr>
        </p:nvSpPr>
        <p:spPr>
          <a:xfrm>
            <a:off x="838200" y="1519311"/>
            <a:ext cx="10515600" cy="4867421"/>
          </a:xfrm>
        </p:spPr>
        <p:txBody>
          <a:bodyPr>
            <a:normAutofit lnSpcReduction="10000"/>
          </a:bodyPr>
          <a:lstStyle/>
          <a:p>
            <a:pPr marL="0" indent="0">
              <a:buNone/>
            </a:pPr>
            <a:r>
              <a:rPr lang="en-US" sz="3200" b="1" dirty="0">
                <a:solidFill>
                  <a:srgbClr val="FFFF00"/>
                </a:solidFill>
              </a:rPr>
              <a:t>Worship </a:t>
            </a:r>
            <a:r>
              <a:rPr lang="en-US" sz="3200" dirty="0">
                <a:solidFill>
                  <a:srgbClr val="FFFF00"/>
                </a:solidFill>
              </a:rPr>
              <a:t>(We exist to “Proclaim his gospel”)</a:t>
            </a:r>
          </a:p>
          <a:p>
            <a:r>
              <a:rPr lang="en-US" sz="3200" dirty="0"/>
              <a:t>God’s Word and Sacrament are the means by which God creates and preserves saving faith in Jesus Christ. Therefore, we will gather weekly for worship around the Means of Grace to grow in our faith and to give thanks to God through our prayers, praise, and offerings. (Hebrews 10:25; 1 Corinthians 10:24,25)  Valuing the blessings of the gospel, and desiring to glorify God, we will strive for excellence in how we conduct worship services and how we demonstrate Christ’s love to all fellow worshipers before, during, and after the service. </a:t>
            </a:r>
          </a:p>
          <a:p>
            <a:endParaRPr lang="en-US" dirty="0"/>
          </a:p>
        </p:txBody>
      </p:sp>
    </p:spTree>
    <p:extLst>
      <p:ext uri="{BB962C8B-B14F-4D97-AF65-F5344CB8AC3E}">
        <p14:creationId xmlns:p14="http://schemas.microsoft.com/office/powerpoint/2010/main" val="127792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4186"/>
          </a:xfrm>
        </p:spPr>
        <p:txBody>
          <a:bodyPr/>
          <a:lstStyle/>
          <a:p>
            <a:r>
              <a:rPr lang="en-US" dirty="0" smtClean="0">
                <a:solidFill>
                  <a:srgbClr val="FFFF00"/>
                </a:solidFill>
              </a:rPr>
              <a:t>Core Values</a:t>
            </a:r>
            <a:endParaRPr lang="en-US" dirty="0">
              <a:solidFill>
                <a:srgbClr val="FFFF00"/>
              </a:solidFill>
            </a:endParaRPr>
          </a:p>
        </p:txBody>
      </p:sp>
      <p:sp>
        <p:nvSpPr>
          <p:cNvPr id="3" name="Content Placeholder 2"/>
          <p:cNvSpPr>
            <a:spLocks noGrp="1"/>
          </p:cNvSpPr>
          <p:nvPr>
            <p:ph idx="1"/>
          </p:nvPr>
        </p:nvSpPr>
        <p:spPr>
          <a:xfrm>
            <a:off x="647114" y="1519311"/>
            <a:ext cx="10706686" cy="4867421"/>
          </a:xfrm>
        </p:spPr>
        <p:txBody>
          <a:bodyPr>
            <a:normAutofit/>
          </a:bodyPr>
          <a:lstStyle/>
          <a:p>
            <a:pPr marL="0" indent="0">
              <a:buNone/>
            </a:pPr>
            <a:r>
              <a:rPr lang="en-US" sz="3200" b="1" dirty="0">
                <a:solidFill>
                  <a:srgbClr val="FFFF00"/>
                </a:solidFill>
              </a:rPr>
              <a:t>Discipleship </a:t>
            </a:r>
            <a:r>
              <a:rPr lang="en-US" sz="3200" dirty="0">
                <a:solidFill>
                  <a:srgbClr val="FFFF00"/>
                </a:solidFill>
              </a:rPr>
              <a:t>(We exist to “proclaim his gospel to people near”)</a:t>
            </a:r>
          </a:p>
          <a:p>
            <a:r>
              <a:rPr lang="en-US" sz="3200" dirty="0"/>
              <a:t>Christians want to grow in both their Christian faith and also in their Christian living.  We value the pure Word of God as the means for such spiritual growth. We will offer regular Biblical teaching and training so that God’s </a:t>
            </a:r>
            <a:r>
              <a:rPr lang="en-US" sz="3200" dirty="0" smtClean="0"/>
              <a:t>people, young and old, </a:t>
            </a:r>
            <a:r>
              <a:rPr lang="en-US" sz="3200" dirty="0"/>
              <a:t>might grow in faith and be equipped to joyfully serve Christ and others to the best of their God-given ability. (Matthew 28:19,20; 2 Peter 3:18; 2 Timothy 3:16,17)</a:t>
            </a:r>
          </a:p>
          <a:p>
            <a:pPr marL="0" indent="0">
              <a:buNone/>
            </a:pPr>
            <a:endParaRPr lang="en-US" sz="3200" dirty="0"/>
          </a:p>
        </p:txBody>
      </p:sp>
    </p:spTree>
    <p:extLst>
      <p:ext uri="{BB962C8B-B14F-4D97-AF65-F5344CB8AC3E}">
        <p14:creationId xmlns:p14="http://schemas.microsoft.com/office/powerpoint/2010/main" val="3086022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4186"/>
          </a:xfrm>
        </p:spPr>
        <p:txBody>
          <a:bodyPr/>
          <a:lstStyle/>
          <a:p>
            <a:r>
              <a:rPr lang="en-US" dirty="0" smtClean="0">
                <a:solidFill>
                  <a:srgbClr val="FFFF00"/>
                </a:solidFill>
              </a:rPr>
              <a:t>Core Values</a:t>
            </a:r>
            <a:endParaRPr lang="en-US" dirty="0">
              <a:solidFill>
                <a:srgbClr val="FFFF00"/>
              </a:solidFill>
            </a:endParaRPr>
          </a:p>
        </p:txBody>
      </p:sp>
      <p:sp>
        <p:nvSpPr>
          <p:cNvPr id="3" name="Content Placeholder 2"/>
          <p:cNvSpPr>
            <a:spLocks noGrp="1"/>
          </p:cNvSpPr>
          <p:nvPr>
            <p:ph idx="1"/>
          </p:nvPr>
        </p:nvSpPr>
        <p:spPr>
          <a:xfrm>
            <a:off x="647114" y="1519311"/>
            <a:ext cx="10706686" cy="4867421"/>
          </a:xfrm>
        </p:spPr>
        <p:txBody>
          <a:bodyPr>
            <a:normAutofit/>
          </a:bodyPr>
          <a:lstStyle/>
          <a:p>
            <a:pPr marL="0" indent="0">
              <a:buNone/>
            </a:pPr>
            <a:r>
              <a:rPr lang="en-US" sz="3200" b="1" dirty="0">
                <a:solidFill>
                  <a:srgbClr val="FFFF00"/>
                </a:solidFill>
              </a:rPr>
              <a:t>Fellowship </a:t>
            </a:r>
            <a:r>
              <a:rPr lang="en-US" sz="3200" dirty="0">
                <a:solidFill>
                  <a:srgbClr val="FFFF00"/>
                </a:solidFill>
              </a:rPr>
              <a:t>(We exist as “God’s family”)</a:t>
            </a:r>
          </a:p>
          <a:p>
            <a:r>
              <a:rPr lang="en-US" sz="3200" dirty="0"/>
              <a:t>By Christ’s death and resurrection, believers are made children of the Heavenly Father. That means believers are also united into one family in Christ. We will not neglect our family members, but strive to get to know one another and genuinely care for one another as brothers and sisters. (1 Peter 2:17; Galatians 6:10)</a:t>
            </a:r>
          </a:p>
          <a:p>
            <a:pPr marL="0" indent="0">
              <a:buNone/>
            </a:pPr>
            <a:endParaRPr lang="en-US" sz="3200" dirty="0"/>
          </a:p>
        </p:txBody>
      </p:sp>
    </p:spTree>
    <p:extLst>
      <p:ext uri="{BB962C8B-B14F-4D97-AF65-F5344CB8AC3E}">
        <p14:creationId xmlns:p14="http://schemas.microsoft.com/office/powerpoint/2010/main" val="261390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4186"/>
          </a:xfrm>
        </p:spPr>
        <p:txBody>
          <a:bodyPr/>
          <a:lstStyle/>
          <a:p>
            <a:r>
              <a:rPr lang="en-US" dirty="0" smtClean="0">
                <a:solidFill>
                  <a:srgbClr val="FFFF00"/>
                </a:solidFill>
              </a:rPr>
              <a:t>Core Values</a:t>
            </a:r>
            <a:endParaRPr lang="en-US" dirty="0">
              <a:solidFill>
                <a:srgbClr val="FFFF00"/>
              </a:solidFill>
            </a:endParaRPr>
          </a:p>
        </p:txBody>
      </p:sp>
      <p:sp>
        <p:nvSpPr>
          <p:cNvPr id="3" name="Content Placeholder 2"/>
          <p:cNvSpPr>
            <a:spLocks noGrp="1"/>
          </p:cNvSpPr>
          <p:nvPr>
            <p:ph idx="1"/>
          </p:nvPr>
        </p:nvSpPr>
        <p:spPr>
          <a:xfrm>
            <a:off x="647114" y="1519311"/>
            <a:ext cx="10706686" cy="4867421"/>
          </a:xfrm>
        </p:spPr>
        <p:txBody>
          <a:bodyPr>
            <a:normAutofit/>
          </a:bodyPr>
          <a:lstStyle/>
          <a:p>
            <a:pPr marL="0" indent="0">
              <a:buNone/>
            </a:pPr>
            <a:r>
              <a:rPr lang="en-US" sz="3200" b="1" dirty="0">
                <a:solidFill>
                  <a:srgbClr val="FFFF00"/>
                </a:solidFill>
              </a:rPr>
              <a:t>Peace </a:t>
            </a:r>
            <a:r>
              <a:rPr lang="en-US" sz="3200" dirty="0">
                <a:solidFill>
                  <a:srgbClr val="FFFF00"/>
                </a:solidFill>
              </a:rPr>
              <a:t>(We exist to “share the love of Christ”)</a:t>
            </a:r>
          </a:p>
          <a:p>
            <a:r>
              <a:rPr lang="en-US" sz="3200" dirty="0"/>
              <a:t>Through the sacrifice of Christ, we are at peace with God. It is God’s will that this peace also exists between believers. We will strive to be a place free from the tension and bickering that marks life in the world. </a:t>
            </a:r>
            <a:r>
              <a:rPr lang="en-US" sz="3200" b="1" dirty="0"/>
              <a:t> </a:t>
            </a:r>
            <a:r>
              <a:rPr lang="en-US" sz="3200" dirty="0"/>
              <a:t>We pray the Spirit to grant us this through the power and grace of Christ who lives in us. (Colossians 3:15)</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837487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dirty="0" smtClean="0">
                <a:solidFill>
                  <a:srgbClr val="FFFF00"/>
                </a:solidFill>
              </a:rPr>
              <a:t/>
            </a:r>
            <a:br>
              <a:rPr lang="en-US" sz="6700" dirty="0" smtClean="0">
                <a:solidFill>
                  <a:srgbClr val="FFFF00"/>
                </a:solidFill>
              </a:rPr>
            </a:br>
            <a:r>
              <a:rPr lang="en-US" sz="6700" dirty="0" smtClean="0">
                <a:solidFill>
                  <a:srgbClr val="FFFF00"/>
                </a:solidFill>
              </a:rPr>
              <a:t>Vision Statement:</a:t>
            </a:r>
            <a:r>
              <a:rPr lang="en-US" dirty="0" smtClean="0">
                <a:solidFill>
                  <a:srgbClr val="FFFF00"/>
                </a:solidFill>
              </a:rPr>
              <a:t/>
            </a:r>
            <a:br>
              <a:rPr lang="en-US" dirty="0" smtClean="0">
                <a:solidFill>
                  <a:srgbClr val="FFFF00"/>
                </a:solidFill>
              </a:rPr>
            </a:br>
            <a:r>
              <a:rPr lang="en-US" i="1" dirty="0" smtClean="0">
                <a:solidFill>
                  <a:srgbClr val="FFFF00"/>
                </a:solidFill>
              </a:rPr>
              <a:t>By God’s grace, in </a:t>
            </a:r>
            <a:br>
              <a:rPr lang="en-US" i="1" dirty="0" smtClean="0">
                <a:solidFill>
                  <a:srgbClr val="FFFF00"/>
                </a:solidFill>
              </a:rPr>
            </a:br>
            <a:r>
              <a:rPr lang="en-US" i="1" dirty="0" smtClean="0">
                <a:solidFill>
                  <a:srgbClr val="FFFF00"/>
                </a:solidFill>
              </a:rPr>
              <a:t>five years we are…</a:t>
            </a:r>
            <a:endParaRPr lang="en-US" i="1" dirty="0">
              <a:solidFill>
                <a:srgbClr val="FFFF00"/>
              </a:solidFill>
            </a:endParaRPr>
          </a:p>
        </p:txBody>
      </p:sp>
      <p:sp>
        <p:nvSpPr>
          <p:cNvPr id="4" name="Rectangle 3"/>
          <p:cNvSpPr/>
          <p:nvPr/>
        </p:nvSpPr>
        <p:spPr>
          <a:xfrm>
            <a:off x="945320" y="2827606"/>
            <a:ext cx="10408480" cy="3539430"/>
          </a:xfrm>
          <a:prstGeom prst="rect">
            <a:avLst/>
          </a:prstGeom>
        </p:spPr>
        <p:txBody>
          <a:bodyPr wrap="square">
            <a:spAutoFit/>
          </a:bodyPr>
          <a:lstStyle/>
          <a:p>
            <a:r>
              <a:rPr lang="en-US" sz="3200" b="1" dirty="0">
                <a:solidFill>
                  <a:srgbClr val="FFFF00"/>
                </a:solidFill>
                <a:latin typeface="Calibri" panose="020F0502020204030204" pitchFamily="34" charset="0"/>
                <a:ea typeface="Times New Roman" panose="02020603050405020304" pitchFamily="18" charset="0"/>
              </a:rPr>
              <a:t>Serving a greater number of people with weekly worship that centers on the gospel in word and sacrament</a:t>
            </a:r>
            <a:r>
              <a:rPr lang="en-US" sz="3200" dirty="0">
                <a:latin typeface="Calibri" panose="020F0502020204030204" pitchFamily="34" charset="0"/>
                <a:ea typeface="Times New Roman" panose="02020603050405020304" pitchFamily="18" charset="0"/>
              </a:rPr>
              <a:t>.  Worship will be done with excellence and reflect the rootedness and flexibility of the historic Christian tradition.  Guests and members will receive a warm welcome and experience the love of Christ not only in the gospel that is proclaimed but in the way we care about and serve each other.</a:t>
            </a:r>
            <a:endParaRPr lang="en-US" sz="3200" dirty="0"/>
          </a:p>
        </p:txBody>
      </p:sp>
      <p:pic>
        <p:nvPicPr>
          <p:cNvPr id="1028" name="Picture 4" descr="Image result for Lutheran traditional wo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358" y="365125"/>
            <a:ext cx="4210051" cy="236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23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dirty="0" smtClean="0">
                <a:solidFill>
                  <a:srgbClr val="FFFF00"/>
                </a:solidFill>
              </a:rPr>
              <a:t/>
            </a:r>
            <a:br>
              <a:rPr lang="en-US" sz="6700" dirty="0" smtClean="0">
                <a:solidFill>
                  <a:srgbClr val="FFFF00"/>
                </a:solidFill>
              </a:rPr>
            </a:br>
            <a:r>
              <a:rPr lang="en-US" sz="6700" dirty="0" smtClean="0">
                <a:solidFill>
                  <a:srgbClr val="FFFF00"/>
                </a:solidFill>
              </a:rPr>
              <a:t>Vision Statement:</a:t>
            </a:r>
            <a:r>
              <a:rPr lang="en-US" dirty="0" smtClean="0">
                <a:solidFill>
                  <a:srgbClr val="FFFF00"/>
                </a:solidFill>
              </a:rPr>
              <a:t/>
            </a:r>
            <a:br>
              <a:rPr lang="en-US" dirty="0" smtClean="0">
                <a:solidFill>
                  <a:srgbClr val="FFFF00"/>
                </a:solidFill>
              </a:rPr>
            </a:br>
            <a:r>
              <a:rPr lang="en-US" i="1" dirty="0" smtClean="0">
                <a:solidFill>
                  <a:srgbClr val="FFFF00"/>
                </a:solidFill>
              </a:rPr>
              <a:t>By God’s grace, in </a:t>
            </a:r>
            <a:br>
              <a:rPr lang="en-US" i="1" dirty="0" smtClean="0">
                <a:solidFill>
                  <a:srgbClr val="FFFF00"/>
                </a:solidFill>
              </a:rPr>
            </a:br>
            <a:r>
              <a:rPr lang="en-US" i="1" dirty="0" smtClean="0">
                <a:solidFill>
                  <a:srgbClr val="FFFF00"/>
                </a:solidFill>
              </a:rPr>
              <a:t>five years we are…</a:t>
            </a:r>
            <a:endParaRPr lang="en-US" i="1" dirty="0">
              <a:solidFill>
                <a:srgbClr val="FFFF00"/>
              </a:solidFill>
            </a:endParaRPr>
          </a:p>
        </p:txBody>
      </p:sp>
      <p:sp>
        <p:nvSpPr>
          <p:cNvPr id="3" name="Rectangle 2"/>
          <p:cNvSpPr/>
          <p:nvPr/>
        </p:nvSpPr>
        <p:spPr>
          <a:xfrm>
            <a:off x="703385" y="2799471"/>
            <a:ext cx="11015003" cy="3539430"/>
          </a:xfrm>
          <a:prstGeom prst="rect">
            <a:avLst/>
          </a:prstGeom>
        </p:spPr>
        <p:txBody>
          <a:bodyPr wrap="square">
            <a:spAutoFit/>
          </a:bodyPr>
          <a:lstStyle/>
          <a:p>
            <a:r>
              <a:rPr lang="en-US" sz="2800" dirty="0">
                <a:solidFill>
                  <a:srgbClr val="FFFF00"/>
                </a:solidFill>
                <a:latin typeface="Calibri" panose="020F0502020204030204" pitchFamily="34" charset="0"/>
                <a:ea typeface="Times New Roman" panose="02020603050405020304" pitchFamily="18" charset="0"/>
              </a:rPr>
              <a:t>Ser</a:t>
            </a:r>
            <a:r>
              <a:rPr lang="en-US" sz="3200" dirty="0">
                <a:solidFill>
                  <a:srgbClr val="FFFF00"/>
                </a:solidFill>
                <a:latin typeface="Calibri" panose="020F0502020204030204" pitchFamily="34" charset="0"/>
                <a:ea typeface="Times New Roman" panose="02020603050405020304" pitchFamily="18" charset="0"/>
              </a:rPr>
              <a:t>ving </a:t>
            </a:r>
            <a:r>
              <a:rPr lang="en-US" sz="3200" dirty="0" smtClean="0">
                <a:solidFill>
                  <a:srgbClr val="FFFF00"/>
                </a:solidFill>
                <a:latin typeface="Calibri" panose="020F0502020204030204" pitchFamily="34" charset="0"/>
                <a:ea typeface="Times New Roman" panose="02020603050405020304" pitchFamily="18" charset="0"/>
              </a:rPr>
              <a:t>more </a:t>
            </a:r>
            <a:r>
              <a:rPr lang="en-US" sz="3200" dirty="0">
                <a:solidFill>
                  <a:srgbClr val="FFFF00"/>
                </a:solidFill>
                <a:latin typeface="Calibri" panose="020F0502020204030204" pitchFamily="34" charset="0"/>
                <a:ea typeface="Times New Roman" panose="02020603050405020304" pitchFamily="18" charset="0"/>
              </a:rPr>
              <a:t>people with a menu of Bible </a:t>
            </a:r>
            <a:r>
              <a:rPr lang="en-US" sz="3200" dirty="0" smtClean="0">
                <a:solidFill>
                  <a:srgbClr val="FFFF00"/>
                </a:solidFill>
                <a:latin typeface="Calibri" panose="020F0502020204030204" pitchFamily="34" charset="0"/>
                <a:ea typeface="Times New Roman" panose="02020603050405020304" pitchFamily="18" charset="0"/>
              </a:rPr>
              <a:t>Classes, </a:t>
            </a:r>
            <a:r>
              <a:rPr lang="en-US" sz="3200" dirty="0" smtClean="0">
                <a:latin typeface="Calibri" panose="020F0502020204030204" pitchFamily="34" charset="0"/>
                <a:ea typeface="Times New Roman" panose="02020603050405020304" pitchFamily="18" charset="0"/>
              </a:rPr>
              <a:t>sound </a:t>
            </a:r>
            <a:r>
              <a:rPr lang="en-US" sz="3200" dirty="0">
                <a:latin typeface="Calibri" panose="020F0502020204030204" pitchFamily="34" charset="0"/>
                <a:ea typeface="Times New Roman" panose="02020603050405020304" pitchFamily="18" charset="0"/>
              </a:rPr>
              <a:t>in doctrine, creatively taught, </a:t>
            </a:r>
            <a:r>
              <a:rPr lang="en-US" sz="3200" dirty="0" smtClean="0">
                <a:latin typeface="Calibri" panose="020F0502020204030204" pitchFamily="34" charset="0"/>
                <a:ea typeface="Times New Roman" panose="02020603050405020304" pitchFamily="18" charset="0"/>
              </a:rPr>
              <a:t>to equip young and old for leadership and service, specific life challenges, and sharing </a:t>
            </a:r>
            <a:r>
              <a:rPr lang="en-US" sz="3200" dirty="0">
                <a:latin typeface="Calibri" panose="020F0502020204030204" pitchFamily="34" charset="0"/>
                <a:ea typeface="Times New Roman" panose="02020603050405020304" pitchFamily="18" charset="0"/>
              </a:rPr>
              <a:t>and living our faith in an increasingly secular </a:t>
            </a:r>
            <a:r>
              <a:rPr lang="en-US" sz="3200" dirty="0" smtClean="0">
                <a:latin typeface="Calibri" panose="020F0502020204030204" pitchFamily="34" charset="0"/>
                <a:ea typeface="Times New Roman" panose="02020603050405020304" pitchFamily="18" charset="0"/>
              </a:rPr>
              <a:t>world.  </a:t>
            </a:r>
            <a:r>
              <a:rPr lang="en-US" sz="3200" dirty="0">
                <a:latin typeface="Calibri" panose="020F0502020204030204" pitchFamily="34" charset="0"/>
                <a:ea typeface="Times New Roman" panose="02020603050405020304" pitchFamily="18" charset="0"/>
              </a:rPr>
              <a:t>Well-trained leaders and workers, growing in faith through the Word, will be the key to expanding our ministry, reaching more people with the gospel, and building strong families.</a:t>
            </a:r>
            <a:endParaRPr lang="en-US" sz="3200" dirty="0"/>
          </a:p>
        </p:txBody>
      </p:sp>
      <p:pic>
        <p:nvPicPr>
          <p:cNvPr id="2050" name="Picture 2" descr="Image result for Bible class"/>
          <p:cNvPicPr>
            <a:picLocks noChangeAspect="1" noChangeArrowheads="1"/>
          </p:cNvPicPr>
          <p:nvPr/>
        </p:nvPicPr>
        <p:blipFill rotWithShape="1">
          <a:blip r:embed="rId2">
            <a:extLst>
              <a:ext uri="{28A0092B-C50C-407E-A947-70E740481C1C}">
                <a14:useLocalDpi xmlns:a14="http://schemas.microsoft.com/office/drawing/2010/main" val="0"/>
              </a:ext>
            </a:extLst>
          </a:blip>
          <a:srcRect l="3170" t="-1669" r="1449" b="9459"/>
          <a:stretch/>
        </p:blipFill>
        <p:spPr bwMode="auto">
          <a:xfrm>
            <a:off x="7102644" y="365125"/>
            <a:ext cx="4446932" cy="208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2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dirty="0" smtClean="0">
                <a:solidFill>
                  <a:srgbClr val="FFFF00"/>
                </a:solidFill>
              </a:rPr>
              <a:t/>
            </a:r>
            <a:br>
              <a:rPr lang="en-US" sz="6700" dirty="0" smtClean="0">
                <a:solidFill>
                  <a:srgbClr val="FFFF00"/>
                </a:solidFill>
              </a:rPr>
            </a:br>
            <a:r>
              <a:rPr lang="en-US" sz="6700" dirty="0" smtClean="0">
                <a:solidFill>
                  <a:srgbClr val="FFFF00"/>
                </a:solidFill>
              </a:rPr>
              <a:t>Vision Statement:</a:t>
            </a:r>
            <a:r>
              <a:rPr lang="en-US" dirty="0" smtClean="0">
                <a:solidFill>
                  <a:srgbClr val="FFFF00"/>
                </a:solidFill>
              </a:rPr>
              <a:t/>
            </a:r>
            <a:br>
              <a:rPr lang="en-US" dirty="0" smtClean="0">
                <a:solidFill>
                  <a:srgbClr val="FFFF00"/>
                </a:solidFill>
              </a:rPr>
            </a:br>
            <a:r>
              <a:rPr lang="en-US" i="1" dirty="0" smtClean="0">
                <a:solidFill>
                  <a:srgbClr val="FFFF00"/>
                </a:solidFill>
              </a:rPr>
              <a:t>By God’s grace, in </a:t>
            </a:r>
            <a:br>
              <a:rPr lang="en-US" i="1" dirty="0" smtClean="0">
                <a:solidFill>
                  <a:srgbClr val="FFFF00"/>
                </a:solidFill>
              </a:rPr>
            </a:br>
            <a:r>
              <a:rPr lang="en-US" i="1" dirty="0" smtClean="0">
                <a:solidFill>
                  <a:srgbClr val="FFFF00"/>
                </a:solidFill>
              </a:rPr>
              <a:t>five years we are…</a:t>
            </a:r>
            <a:endParaRPr lang="en-US" i="1" dirty="0">
              <a:solidFill>
                <a:srgbClr val="FFFF00"/>
              </a:solidFill>
            </a:endParaRPr>
          </a:p>
        </p:txBody>
      </p:sp>
      <p:sp>
        <p:nvSpPr>
          <p:cNvPr id="4" name="Rectangle 3"/>
          <p:cNvSpPr/>
          <p:nvPr/>
        </p:nvSpPr>
        <p:spPr>
          <a:xfrm>
            <a:off x="838200" y="3066122"/>
            <a:ext cx="10922391" cy="3539430"/>
          </a:xfrm>
          <a:prstGeom prst="rect">
            <a:avLst/>
          </a:prstGeom>
        </p:spPr>
        <p:txBody>
          <a:bodyPr wrap="square">
            <a:spAutoFit/>
          </a:bodyPr>
          <a:lstStyle/>
          <a:p>
            <a:r>
              <a:rPr lang="en-US" sz="3200" dirty="0">
                <a:solidFill>
                  <a:srgbClr val="FFFF00"/>
                </a:solidFill>
                <a:latin typeface="Calibri" panose="020F0502020204030204" pitchFamily="34" charset="0"/>
                <a:ea typeface="Times New Roman" panose="02020603050405020304" pitchFamily="18" charset="0"/>
              </a:rPr>
              <a:t>Doing more to show love and support </a:t>
            </a:r>
            <a:r>
              <a:rPr lang="en-US" sz="3200" dirty="0">
                <a:latin typeface="Calibri" panose="020F0502020204030204" pitchFamily="34" charset="0"/>
                <a:ea typeface="Times New Roman" panose="02020603050405020304" pitchFamily="18" charset="0"/>
              </a:rPr>
              <a:t>not only to members of our church family, but also to those who are not part of our church family, to the lost, and to the community as a whole.  We will </a:t>
            </a:r>
            <a:r>
              <a:rPr lang="en-US" sz="3200" dirty="0" smtClean="0">
                <a:latin typeface="Calibri" panose="020F0502020204030204" pitchFamily="34" charset="0"/>
                <a:ea typeface="Times New Roman" panose="02020603050405020304" pitchFamily="18" charset="0"/>
              </a:rPr>
              <a:t>do this through supportive </a:t>
            </a:r>
            <a:r>
              <a:rPr lang="en-US" sz="3200" dirty="0">
                <a:latin typeface="Calibri" panose="020F0502020204030204" pitchFamily="34" charset="0"/>
                <a:ea typeface="Times New Roman" panose="02020603050405020304" pitchFamily="18" charset="0"/>
              </a:rPr>
              <a:t>relationships, charitable acts, spiritual care, and practical assistance.  We will build bridges to the lost with deeds of love and compassion so that we can share the gospel with them.</a:t>
            </a:r>
            <a:r>
              <a:rPr lang="en-US" dirty="0">
                <a:latin typeface="Calibri" panose="020F0502020204030204" pitchFamily="34" charset="0"/>
                <a:ea typeface="Times New Roman" panose="02020603050405020304" pitchFamily="18" charset="0"/>
              </a:rPr>
              <a:t> </a:t>
            </a:r>
            <a:endParaRPr lang="en-US" dirty="0"/>
          </a:p>
        </p:txBody>
      </p:sp>
      <p:pic>
        <p:nvPicPr>
          <p:cNvPr id="3074" name="Picture 2" descr="Image result for Christian compassion"/>
          <p:cNvPicPr>
            <a:picLocks noChangeAspect="1" noChangeArrowheads="1"/>
          </p:cNvPicPr>
          <p:nvPr/>
        </p:nvPicPr>
        <p:blipFill rotWithShape="1">
          <a:blip r:embed="rId2">
            <a:extLst>
              <a:ext uri="{28A0092B-C50C-407E-A947-70E740481C1C}">
                <a14:useLocalDpi xmlns:a14="http://schemas.microsoft.com/office/drawing/2010/main" val="0"/>
              </a:ext>
            </a:extLst>
          </a:blip>
          <a:srcRect b="12286"/>
          <a:stretch/>
        </p:blipFill>
        <p:spPr bwMode="auto">
          <a:xfrm>
            <a:off x="7217558" y="365125"/>
            <a:ext cx="4543033" cy="249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78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271" y="730885"/>
            <a:ext cx="10515600" cy="1325563"/>
          </a:xfrm>
        </p:spPr>
        <p:txBody>
          <a:bodyPr>
            <a:normAutofit fontScale="90000"/>
          </a:bodyPr>
          <a:lstStyle/>
          <a:p>
            <a:r>
              <a:rPr lang="en-US" sz="6700" dirty="0" smtClean="0">
                <a:solidFill>
                  <a:srgbClr val="FFFF00"/>
                </a:solidFill>
              </a:rPr>
              <a:t/>
            </a:r>
            <a:br>
              <a:rPr lang="en-US" sz="6700" dirty="0" smtClean="0">
                <a:solidFill>
                  <a:srgbClr val="FFFF00"/>
                </a:solidFill>
              </a:rPr>
            </a:br>
            <a:r>
              <a:rPr lang="en-US" sz="6700" dirty="0" smtClean="0">
                <a:solidFill>
                  <a:srgbClr val="FFFF00"/>
                </a:solidFill>
              </a:rPr>
              <a:t>Vision Statement:</a:t>
            </a:r>
            <a:r>
              <a:rPr lang="en-US" dirty="0" smtClean="0">
                <a:solidFill>
                  <a:srgbClr val="FFFF00"/>
                </a:solidFill>
              </a:rPr>
              <a:t/>
            </a:r>
            <a:br>
              <a:rPr lang="en-US" dirty="0" smtClean="0">
                <a:solidFill>
                  <a:srgbClr val="FFFF00"/>
                </a:solidFill>
              </a:rPr>
            </a:br>
            <a:r>
              <a:rPr lang="en-US" i="1" dirty="0" smtClean="0">
                <a:solidFill>
                  <a:srgbClr val="FFFF00"/>
                </a:solidFill>
              </a:rPr>
              <a:t>By God’s grace, in </a:t>
            </a:r>
            <a:br>
              <a:rPr lang="en-US" i="1" dirty="0" smtClean="0">
                <a:solidFill>
                  <a:srgbClr val="FFFF00"/>
                </a:solidFill>
              </a:rPr>
            </a:br>
            <a:r>
              <a:rPr lang="en-US" i="1" dirty="0" smtClean="0">
                <a:solidFill>
                  <a:srgbClr val="FFFF00"/>
                </a:solidFill>
              </a:rPr>
              <a:t>five years we are…</a:t>
            </a:r>
            <a:endParaRPr lang="en-US" i="1" dirty="0">
              <a:solidFill>
                <a:srgbClr val="FFFF00"/>
              </a:solidFill>
            </a:endParaRPr>
          </a:p>
        </p:txBody>
      </p:sp>
      <p:sp>
        <p:nvSpPr>
          <p:cNvPr id="3" name="Rectangle 2"/>
          <p:cNvSpPr/>
          <p:nvPr/>
        </p:nvSpPr>
        <p:spPr>
          <a:xfrm>
            <a:off x="818271" y="3313670"/>
            <a:ext cx="10515600" cy="2554545"/>
          </a:xfrm>
          <a:prstGeom prst="rect">
            <a:avLst/>
          </a:prstGeom>
        </p:spPr>
        <p:txBody>
          <a:bodyPr wrap="square">
            <a:spAutoFit/>
          </a:bodyPr>
          <a:lstStyle/>
          <a:p>
            <a:r>
              <a:rPr lang="en-US" sz="3200" dirty="0">
                <a:solidFill>
                  <a:srgbClr val="FFFF00"/>
                </a:solidFill>
                <a:latin typeface="Calibri" panose="020F0502020204030204" pitchFamily="34" charset="0"/>
                <a:ea typeface="Times New Roman" panose="02020603050405020304" pitchFamily="18" charset="0"/>
              </a:rPr>
              <a:t>Spearheading efforts in the greater Lansing area to reach and to serve seniors and their families with the gospel of Jesus Christ. </a:t>
            </a:r>
            <a:r>
              <a:rPr lang="en-US" sz="3200" dirty="0" smtClean="0">
                <a:latin typeface="Calibri" panose="020F0502020204030204" pitchFamily="34" charset="0"/>
                <a:ea typeface="Times New Roman" panose="02020603050405020304" pitchFamily="18" charset="0"/>
              </a:rPr>
              <a:t>We will guide and share resources with WELS </a:t>
            </a:r>
            <a:r>
              <a:rPr lang="en-US" sz="3200" dirty="0">
                <a:latin typeface="Calibri" panose="020F0502020204030204" pitchFamily="34" charset="0"/>
                <a:ea typeface="Times New Roman" panose="02020603050405020304" pitchFamily="18" charset="0"/>
              </a:rPr>
              <a:t>churches in the Michigan District who want to </a:t>
            </a:r>
            <a:r>
              <a:rPr lang="en-US" sz="3200" dirty="0" smtClean="0">
                <a:latin typeface="Calibri" panose="020F0502020204030204" pitchFamily="34" charset="0"/>
                <a:ea typeface="Times New Roman" panose="02020603050405020304" pitchFamily="18" charset="0"/>
              </a:rPr>
              <a:t>reach out to seniors in their communities with Bible classes and worship services.</a:t>
            </a:r>
            <a:endParaRPr lang="en-US" sz="3200" dirty="0"/>
          </a:p>
        </p:txBody>
      </p:sp>
      <p:pic>
        <p:nvPicPr>
          <p:cNvPr id="4100" name="Picture 4" descr="Image result for seniors Bible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760" y="471997"/>
            <a:ext cx="4271060" cy="239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10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Opening Devotion:  1 Corinthians 1:7</a:t>
            </a:r>
            <a:endParaRPr lang="en-US" dirty="0">
              <a:solidFill>
                <a:srgbClr val="FFFF00"/>
              </a:solidFill>
            </a:endParaRPr>
          </a:p>
        </p:txBody>
      </p:sp>
      <p:sp>
        <p:nvSpPr>
          <p:cNvPr id="3" name="Content Placeholder 2"/>
          <p:cNvSpPr>
            <a:spLocks noGrp="1"/>
          </p:cNvSpPr>
          <p:nvPr>
            <p:ph idx="1"/>
          </p:nvPr>
        </p:nvSpPr>
        <p:spPr>
          <a:xfrm>
            <a:off x="956603" y="1690687"/>
            <a:ext cx="10762957" cy="4850789"/>
          </a:xfrm>
        </p:spPr>
        <p:txBody>
          <a:bodyPr>
            <a:normAutofit/>
          </a:bodyPr>
          <a:lstStyle/>
          <a:p>
            <a:pPr marL="0" indent="0">
              <a:buNone/>
            </a:pPr>
            <a:r>
              <a:rPr lang="en-US" sz="3200" dirty="0" smtClean="0">
                <a:solidFill>
                  <a:srgbClr val="FFFF00"/>
                </a:solidFill>
              </a:rPr>
              <a:t>“You </a:t>
            </a:r>
            <a:r>
              <a:rPr lang="en-US" sz="3200" dirty="0">
                <a:solidFill>
                  <a:srgbClr val="FFFF00"/>
                </a:solidFill>
              </a:rPr>
              <a:t>do not lack any spiritual gift as you eagerly wait for our </a:t>
            </a:r>
            <a:r>
              <a:rPr lang="en-US" sz="3200" dirty="0" smtClean="0">
                <a:solidFill>
                  <a:srgbClr val="FFFF00"/>
                </a:solidFill>
              </a:rPr>
              <a:t>    </a:t>
            </a:r>
          </a:p>
          <a:p>
            <a:pPr marL="0" indent="0">
              <a:buNone/>
            </a:pPr>
            <a:r>
              <a:rPr lang="en-US" sz="3200" dirty="0">
                <a:solidFill>
                  <a:srgbClr val="FFFF00"/>
                </a:solidFill>
              </a:rPr>
              <a:t> </a:t>
            </a:r>
            <a:r>
              <a:rPr lang="en-US" sz="3200" dirty="0" smtClean="0">
                <a:solidFill>
                  <a:srgbClr val="FFFF00"/>
                </a:solidFill>
              </a:rPr>
              <a:t>  Lord Jesus </a:t>
            </a:r>
            <a:r>
              <a:rPr lang="en-US" sz="3200" dirty="0">
                <a:solidFill>
                  <a:srgbClr val="FFFF00"/>
                </a:solidFill>
              </a:rPr>
              <a:t>Christ to be revealed</a:t>
            </a:r>
            <a:r>
              <a:rPr lang="en-US" sz="3200" dirty="0" smtClean="0">
                <a:solidFill>
                  <a:srgbClr val="FFFF00"/>
                </a:solidFill>
              </a:rPr>
              <a:t>.”</a:t>
            </a:r>
          </a:p>
          <a:p>
            <a:pPr marL="0" indent="0">
              <a:buNone/>
            </a:pPr>
            <a:endParaRPr lang="en-US" sz="800" dirty="0">
              <a:solidFill>
                <a:schemeClr val="tx1"/>
              </a:solidFill>
            </a:endParaRPr>
          </a:p>
          <a:p>
            <a:pPr marL="514350" indent="-514350">
              <a:spcAft>
                <a:spcPts val="600"/>
              </a:spcAft>
              <a:buAutoNum type="arabicPeriod"/>
            </a:pPr>
            <a:r>
              <a:rPr lang="en-US" dirty="0" smtClean="0">
                <a:solidFill>
                  <a:schemeClr val="tx1"/>
                </a:solidFill>
              </a:rPr>
              <a:t>What gifts do we need to do God’s work that he has given us?</a:t>
            </a:r>
          </a:p>
          <a:p>
            <a:pPr marL="514350" indent="-514350">
              <a:buAutoNum type="arabicPeriod"/>
            </a:pPr>
            <a:r>
              <a:rPr lang="en-US" dirty="0" smtClean="0">
                <a:solidFill>
                  <a:schemeClr val="tx1"/>
                </a:solidFill>
              </a:rPr>
              <a:t>Two key questions: </a:t>
            </a:r>
          </a:p>
          <a:p>
            <a:pPr marL="0" indent="0">
              <a:buNone/>
            </a:pPr>
            <a:r>
              <a:rPr lang="en-US" dirty="0">
                <a:solidFill>
                  <a:schemeClr val="tx1"/>
                </a:solidFill>
              </a:rPr>
              <a:t>	</a:t>
            </a:r>
            <a:r>
              <a:rPr lang="en-US" dirty="0" smtClean="0">
                <a:solidFill>
                  <a:schemeClr val="tx1"/>
                </a:solidFill>
              </a:rPr>
              <a:t>a) Are we using God’s gifts faithfully?  </a:t>
            </a:r>
          </a:p>
          <a:p>
            <a:pPr marL="0" indent="0">
              <a:spcAft>
                <a:spcPts val="600"/>
              </a:spcAft>
              <a:buNone/>
            </a:pPr>
            <a:r>
              <a:rPr lang="en-US" dirty="0">
                <a:solidFill>
                  <a:schemeClr val="tx1"/>
                </a:solidFill>
              </a:rPr>
              <a:t>	</a:t>
            </a:r>
            <a:r>
              <a:rPr lang="en-US" dirty="0" smtClean="0">
                <a:solidFill>
                  <a:schemeClr val="tx1"/>
                </a:solidFill>
              </a:rPr>
              <a:t>b) Are we being fruitful in our ministry? </a:t>
            </a:r>
          </a:p>
          <a:p>
            <a:pPr marL="514350" indent="-514350">
              <a:spcAft>
                <a:spcPts val="600"/>
              </a:spcAft>
              <a:buAutoNum type="arabicPeriod" startAt="3"/>
            </a:pPr>
            <a:r>
              <a:rPr lang="en-US" dirty="0" smtClean="0">
                <a:solidFill>
                  <a:schemeClr val="tx1"/>
                </a:solidFill>
              </a:rPr>
              <a:t>What will always be the answer to those questions?</a:t>
            </a:r>
          </a:p>
          <a:p>
            <a:pPr marL="514350" indent="-514350">
              <a:buAutoNum type="arabicPeriod" startAt="3"/>
            </a:pPr>
            <a:r>
              <a:rPr lang="en-US" dirty="0" smtClean="0">
                <a:solidFill>
                  <a:schemeClr val="tx1"/>
                </a:solidFill>
              </a:rPr>
              <a:t>How does the last part of this verse motivate us?  </a:t>
            </a:r>
          </a:p>
          <a:p>
            <a:pPr marL="514350" indent="-514350">
              <a:buAutoNum type="arabicPeriod"/>
            </a:pPr>
            <a:endParaRPr lang="en-US" dirty="0" smtClean="0">
              <a:solidFill>
                <a:schemeClr val="tx1"/>
              </a:solidFill>
            </a:endParaRPr>
          </a:p>
          <a:p>
            <a:pPr marL="514350" indent="-514350">
              <a:buAutoNum type="arabicPeriod"/>
            </a:pPr>
            <a:endParaRPr lang="en-US" dirty="0" smtClean="0">
              <a:solidFill>
                <a:schemeClr val="tx1"/>
              </a:solidFill>
            </a:endParaRPr>
          </a:p>
          <a:p>
            <a:pPr marL="514350" indent="-514350">
              <a:buAutoNum type="arabicPeriod"/>
            </a:pPr>
            <a:endParaRPr lang="en-US" dirty="0">
              <a:solidFill>
                <a:schemeClr val="tx1"/>
              </a:solidFill>
            </a:endParaRPr>
          </a:p>
        </p:txBody>
      </p:sp>
    </p:spTree>
    <p:extLst>
      <p:ext uri="{BB962C8B-B14F-4D97-AF65-F5344CB8AC3E}">
        <p14:creationId xmlns:p14="http://schemas.microsoft.com/office/powerpoint/2010/main" val="36226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270" y="857495"/>
            <a:ext cx="8288705" cy="1325563"/>
          </a:xfrm>
        </p:spPr>
        <p:txBody>
          <a:bodyPr>
            <a:normAutofit fontScale="90000"/>
          </a:bodyPr>
          <a:lstStyle/>
          <a:p>
            <a:r>
              <a:rPr lang="en-US" sz="6700" dirty="0" smtClean="0">
                <a:solidFill>
                  <a:srgbClr val="FFFF00"/>
                </a:solidFill>
              </a:rPr>
              <a:t/>
            </a:r>
            <a:br>
              <a:rPr lang="en-US" sz="6700" dirty="0" smtClean="0">
                <a:solidFill>
                  <a:srgbClr val="FFFF00"/>
                </a:solidFill>
              </a:rPr>
            </a:br>
            <a:r>
              <a:rPr lang="en-US" sz="6700" dirty="0" smtClean="0">
                <a:solidFill>
                  <a:srgbClr val="FFFF00"/>
                </a:solidFill>
              </a:rPr>
              <a:t>Vision Statement:</a:t>
            </a:r>
            <a:r>
              <a:rPr lang="en-US" dirty="0" smtClean="0">
                <a:solidFill>
                  <a:srgbClr val="FFFF00"/>
                </a:solidFill>
              </a:rPr>
              <a:t/>
            </a:r>
            <a:br>
              <a:rPr lang="en-US" dirty="0" smtClean="0">
                <a:solidFill>
                  <a:srgbClr val="FFFF00"/>
                </a:solidFill>
              </a:rPr>
            </a:br>
            <a:r>
              <a:rPr lang="en-US" i="1" dirty="0" smtClean="0">
                <a:solidFill>
                  <a:srgbClr val="FFFF00"/>
                </a:solidFill>
              </a:rPr>
              <a:t>By God’s grace, in </a:t>
            </a:r>
            <a:br>
              <a:rPr lang="en-US" i="1" dirty="0" smtClean="0">
                <a:solidFill>
                  <a:srgbClr val="FFFF00"/>
                </a:solidFill>
              </a:rPr>
            </a:br>
            <a:r>
              <a:rPr lang="en-US" i="1" dirty="0" smtClean="0">
                <a:solidFill>
                  <a:srgbClr val="FFFF00"/>
                </a:solidFill>
              </a:rPr>
              <a:t>five years we are…</a:t>
            </a:r>
            <a:endParaRPr lang="en-US" i="1" dirty="0">
              <a:solidFill>
                <a:srgbClr val="FFFF00"/>
              </a:solidFill>
            </a:endParaRPr>
          </a:p>
        </p:txBody>
      </p:sp>
      <p:sp>
        <p:nvSpPr>
          <p:cNvPr id="3" name="Rectangle 2"/>
          <p:cNvSpPr/>
          <p:nvPr/>
        </p:nvSpPr>
        <p:spPr>
          <a:xfrm>
            <a:off x="818271" y="3313670"/>
            <a:ext cx="10515600" cy="584775"/>
          </a:xfrm>
          <a:prstGeom prst="rect">
            <a:avLst/>
          </a:prstGeom>
        </p:spPr>
        <p:txBody>
          <a:bodyPr wrap="square">
            <a:spAutoFit/>
          </a:bodyPr>
          <a:lstStyle/>
          <a:p>
            <a:endParaRPr lang="en-US" sz="3200" dirty="0"/>
          </a:p>
        </p:txBody>
      </p:sp>
      <p:pic>
        <p:nvPicPr>
          <p:cNvPr id="5122" name="Picture 2" descr="Image result for church bluepr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878" y="851664"/>
            <a:ext cx="3151162"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129" y="3313670"/>
            <a:ext cx="11197883" cy="3230628"/>
          </a:xfrm>
          <a:prstGeom prst="rect">
            <a:avLst/>
          </a:prstGeom>
        </p:spPr>
        <p:txBody>
          <a:bodyPr wrap="square">
            <a:spAutoFit/>
          </a:bodyPr>
          <a:lstStyle/>
          <a:p>
            <a:pPr marL="285750" marR="0" indent="-171450">
              <a:lnSpc>
                <a:spcPct val="107000"/>
              </a:lnSpc>
              <a:spcBef>
                <a:spcPts val="0"/>
              </a:spcBef>
              <a:spcAft>
                <a:spcPts val="0"/>
              </a:spcAft>
            </a:pP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smtClean="0">
                <a:solidFill>
                  <a:srgbClr val="FFFF00"/>
                </a:solidFill>
                <a:latin typeface="Calibri" panose="020F0502020204030204" pitchFamily="34" charset="0"/>
                <a:ea typeface="Times New Roman" panose="02020603050405020304" pitchFamily="18" charset="0"/>
                <a:cs typeface="Calibri" panose="020F0502020204030204" pitchFamily="34" charset="0"/>
              </a:rPr>
              <a:t>Gathering </a:t>
            </a:r>
            <a:r>
              <a:rPr lang="en-US" sz="3200" dirty="0">
                <a:solidFill>
                  <a:srgbClr val="FFFF00"/>
                </a:solidFill>
                <a:latin typeface="Calibri" panose="020F0502020204030204" pitchFamily="34" charset="0"/>
                <a:ea typeface="Times New Roman" panose="02020603050405020304" pitchFamily="18" charset="0"/>
                <a:cs typeface="Calibri" panose="020F0502020204030204" pitchFamily="34" charset="0"/>
              </a:rPr>
              <a:t>in an expanded facility </a:t>
            </a:r>
            <a:r>
              <a:rPr lang="en-US" sz="3200" dirty="0">
                <a:latin typeface="Calibri" panose="020F0502020204030204" pitchFamily="34" charset="0"/>
                <a:ea typeface="Times New Roman" panose="02020603050405020304" pitchFamily="18" charset="0"/>
                <a:cs typeface="Calibri" panose="020F0502020204030204" pitchFamily="34" charset="0"/>
              </a:rPr>
              <a:t>that is able to support </a:t>
            </a:r>
            <a:r>
              <a:rPr lang="en-US" sz="3200" dirty="0" smtClean="0">
                <a:latin typeface="Calibri" panose="020F0502020204030204" pitchFamily="34" charset="0"/>
                <a:ea typeface="Times New Roman" panose="02020603050405020304" pitchFamily="18" charset="0"/>
                <a:cs typeface="Calibri" panose="020F0502020204030204" pitchFamily="34" charset="0"/>
              </a:rPr>
              <a:t>our ministry </a:t>
            </a:r>
            <a:r>
              <a:rPr lang="en-US" sz="3200" dirty="0">
                <a:latin typeface="Calibri" panose="020F0502020204030204" pitchFamily="34" charset="0"/>
                <a:ea typeface="Times New Roman" panose="02020603050405020304" pitchFamily="18" charset="0"/>
                <a:cs typeface="Calibri" panose="020F0502020204030204" pitchFamily="34" charset="0"/>
              </a:rPr>
              <a:t>with adequate space for </a:t>
            </a:r>
            <a:r>
              <a:rPr lang="en-US" sz="3200" dirty="0" smtClean="0">
                <a:latin typeface="Calibri" panose="020F0502020204030204" pitchFamily="34" charset="0"/>
                <a:ea typeface="Times New Roman" panose="02020603050405020304" pitchFamily="18" charset="0"/>
                <a:cs typeface="Calibri" panose="020F0502020204030204" pitchFamily="34" charset="0"/>
              </a:rPr>
              <a:t>a larger number of worshipers, fellowship events that bring us closer, various classes that benefit children and adults and train us for service and outreach, </a:t>
            </a:r>
            <a:r>
              <a:rPr lang="en-US" sz="3200" dirty="0">
                <a:latin typeface="Calibri" panose="020F0502020204030204" pitchFamily="34" charset="0"/>
                <a:ea typeface="Times New Roman" panose="02020603050405020304" pitchFamily="18" charset="0"/>
                <a:cs typeface="Calibri" panose="020F0502020204030204" pitchFamily="34" charset="0"/>
              </a:rPr>
              <a:t>and </a:t>
            </a:r>
            <a:r>
              <a:rPr lang="en-US" sz="3200" dirty="0" smtClean="0">
                <a:latin typeface="Calibri" panose="020F0502020204030204" pitchFamily="34" charset="0"/>
                <a:ea typeface="Times New Roman" panose="02020603050405020304" pitchFamily="18" charset="0"/>
                <a:cs typeface="Calibri" panose="020F0502020204030204" pitchFamily="34" charset="0"/>
              </a:rPr>
              <a:t>events, programs, classes, and groups that reach out to the lost.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9441"/>
          </a:xfrm>
        </p:spPr>
        <p:txBody>
          <a:bodyPr>
            <a:normAutofit fontScale="90000"/>
          </a:bodyPr>
          <a:lstStyle/>
          <a:p>
            <a:r>
              <a:rPr lang="en-US" dirty="0" smtClean="0">
                <a:solidFill>
                  <a:srgbClr val="FFFF00"/>
                </a:solidFill>
              </a:rPr>
              <a:t>2013-2018 Ministry Plan:  </a:t>
            </a:r>
            <a:r>
              <a:rPr lang="en-US" dirty="0" err="1" smtClean="0">
                <a:solidFill>
                  <a:srgbClr val="FFFF00"/>
                </a:solidFill>
              </a:rPr>
              <a:t>Christ@Home</a:t>
            </a:r>
            <a:endParaRPr lang="en-US" dirty="0">
              <a:solidFill>
                <a:srgbClr val="FFFF00"/>
              </a:solidFill>
            </a:endParaRPr>
          </a:p>
        </p:txBody>
      </p:sp>
      <p:sp>
        <p:nvSpPr>
          <p:cNvPr id="3" name="Content Placeholder 2"/>
          <p:cNvSpPr>
            <a:spLocks noGrp="1"/>
          </p:cNvSpPr>
          <p:nvPr>
            <p:ph idx="1"/>
          </p:nvPr>
        </p:nvSpPr>
        <p:spPr>
          <a:xfrm>
            <a:off x="422031" y="1195755"/>
            <a:ext cx="11254154" cy="5514534"/>
          </a:xfrm>
        </p:spPr>
        <p:txBody>
          <a:bodyPr>
            <a:normAutofit lnSpcReduction="10000"/>
          </a:bodyPr>
          <a:lstStyle/>
          <a:p>
            <a:endParaRPr lang="en-US" sz="3200" dirty="0" smtClean="0"/>
          </a:p>
          <a:p>
            <a:pPr lvl="1">
              <a:spcAft>
                <a:spcPts val="1200"/>
              </a:spcAft>
            </a:pPr>
            <a:r>
              <a:rPr lang="en-US" sz="3600" dirty="0" smtClean="0">
                <a:solidFill>
                  <a:srgbClr val="FFFF00"/>
                </a:solidFill>
              </a:rPr>
              <a:t>In My Heart:</a:t>
            </a:r>
            <a:r>
              <a:rPr lang="en-US" sz="3600" dirty="0" smtClean="0"/>
              <a:t> Email devotions/ Book fairs / did not do online studies as planned / Bible Class attendance up 50%</a:t>
            </a:r>
          </a:p>
          <a:p>
            <a:pPr lvl="1">
              <a:spcAft>
                <a:spcPts val="1200"/>
              </a:spcAft>
            </a:pPr>
            <a:r>
              <a:rPr lang="en-US" sz="3600" dirty="0" smtClean="0">
                <a:solidFill>
                  <a:srgbClr val="FFFF00"/>
                </a:solidFill>
              </a:rPr>
              <a:t>In My Family: </a:t>
            </a:r>
            <a:r>
              <a:rPr lang="en-US" sz="3600" dirty="0" smtClean="0"/>
              <a:t>Lenten &amp; Advent children’s devotional resources / parent and couple emails / marriage enrichment workshops</a:t>
            </a:r>
          </a:p>
          <a:p>
            <a:pPr lvl="1">
              <a:spcAft>
                <a:spcPts val="1200"/>
              </a:spcAft>
            </a:pPr>
            <a:r>
              <a:rPr lang="en-US" sz="3600" dirty="0" smtClean="0">
                <a:solidFill>
                  <a:srgbClr val="FFFF00"/>
                </a:solidFill>
              </a:rPr>
              <a:t>In My Church Family: </a:t>
            </a:r>
            <a:r>
              <a:rPr lang="en-US" sz="3600" dirty="0" smtClean="0"/>
              <a:t>Small group Bible studies / shared interest groups /</a:t>
            </a:r>
            <a:r>
              <a:rPr lang="en-US" sz="3600" dirty="0"/>
              <a:t> </a:t>
            </a:r>
            <a:r>
              <a:rPr lang="en-US" sz="3600" dirty="0" smtClean="0"/>
              <a:t>food and fellowship time after 10:30 service</a:t>
            </a:r>
          </a:p>
          <a:p>
            <a:pPr marL="457200" lvl="1" indent="0">
              <a:buNone/>
            </a:pPr>
            <a:endParaRPr lang="en-US" sz="3200" dirty="0" smtClean="0"/>
          </a:p>
          <a:p>
            <a:pPr marL="457200" lvl="1" indent="0">
              <a:buNone/>
            </a:pPr>
            <a:endParaRPr lang="en-US" sz="3200" dirty="0" smtClean="0"/>
          </a:p>
          <a:p>
            <a:pPr marL="457200" lvl="1" indent="0">
              <a:buNone/>
            </a:pPr>
            <a:endParaRPr lang="en-US" sz="3200" dirty="0" smtClean="0"/>
          </a:p>
          <a:p>
            <a:endParaRPr lang="en-US" sz="3600" dirty="0"/>
          </a:p>
        </p:txBody>
      </p:sp>
    </p:spTree>
    <p:extLst>
      <p:ext uri="{BB962C8B-B14F-4D97-AF65-F5344CB8AC3E}">
        <p14:creationId xmlns:p14="http://schemas.microsoft.com/office/powerpoint/2010/main" val="370546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2013-2018 </a:t>
            </a:r>
            <a:r>
              <a:rPr lang="en-US" dirty="0">
                <a:solidFill>
                  <a:srgbClr val="FFFF00"/>
                </a:solidFill>
              </a:rPr>
              <a:t>Ministry </a:t>
            </a:r>
            <a:r>
              <a:rPr lang="en-US" dirty="0" smtClean="0">
                <a:solidFill>
                  <a:srgbClr val="FFFF00"/>
                </a:solidFill>
              </a:rPr>
              <a:t>Plan:	Outreach</a:t>
            </a:r>
            <a:endParaRPr lang="en-US" dirty="0"/>
          </a:p>
        </p:txBody>
      </p:sp>
      <p:sp>
        <p:nvSpPr>
          <p:cNvPr id="3" name="Content Placeholder 2"/>
          <p:cNvSpPr>
            <a:spLocks noGrp="1"/>
          </p:cNvSpPr>
          <p:nvPr>
            <p:ph idx="1"/>
          </p:nvPr>
        </p:nvSpPr>
        <p:spPr>
          <a:xfrm>
            <a:off x="1119999" y="1825625"/>
            <a:ext cx="10710929" cy="4351338"/>
          </a:xfrm>
        </p:spPr>
        <p:txBody>
          <a:bodyPr>
            <a:normAutofit lnSpcReduction="10000"/>
          </a:bodyPr>
          <a:lstStyle/>
          <a:p>
            <a:pPr>
              <a:spcAft>
                <a:spcPts val="600"/>
              </a:spcAft>
            </a:pPr>
            <a:r>
              <a:rPr lang="en-US" sz="3600" dirty="0" smtClean="0"/>
              <a:t>We expanded senior outreach to 13 facilities (our goal was 6) but struggled to mobilize visitor volunteers</a:t>
            </a:r>
          </a:p>
          <a:p>
            <a:pPr>
              <a:spcAft>
                <a:spcPts val="600"/>
              </a:spcAft>
            </a:pPr>
            <a:r>
              <a:rPr lang="en-US" sz="3600" dirty="0" smtClean="0"/>
              <a:t>We did not achieve 4-5 children’s outreach events/year</a:t>
            </a:r>
          </a:p>
          <a:p>
            <a:pPr>
              <a:spcAft>
                <a:spcPts val="600"/>
              </a:spcAft>
            </a:pPr>
            <a:r>
              <a:rPr lang="en-US" sz="3600" dirty="0" smtClean="0"/>
              <a:t>We initiated annual teen mission trips</a:t>
            </a:r>
          </a:p>
          <a:p>
            <a:pPr>
              <a:spcAft>
                <a:spcPts val="600"/>
              </a:spcAft>
            </a:pPr>
            <a:r>
              <a:rPr lang="en-US" sz="3600" dirty="0" smtClean="0"/>
              <a:t>We struggled with canvasses (our plan was 4/year)</a:t>
            </a:r>
          </a:p>
          <a:p>
            <a:pPr>
              <a:spcAft>
                <a:spcPts val="600"/>
              </a:spcAft>
            </a:pPr>
            <a:r>
              <a:rPr lang="en-US" sz="3600" dirty="0" smtClean="0"/>
              <a:t>Recently </a:t>
            </a:r>
            <a:r>
              <a:rPr lang="en-US" sz="3600" dirty="0" smtClean="0"/>
              <a:t>doing more to support WELS campus ministry</a:t>
            </a:r>
          </a:p>
          <a:p>
            <a:endParaRPr lang="en-US" sz="3600" dirty="0" smtClean="0"/>
          </a:p>
        </p:txBody>
      </p:sp>
    </p:spTree>
    <p:extLst>
      <p:ext uri="{BB962C8B-B14F-4D97-AF65-F5344CB8AC3E}">
        <p14:creationId xmlns:p14="http://schemas.microsoft.com/office/powerpoint/2010/main" val="146852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lstStyle/>
          <a:p>
            <a:r>
              <a:rPr lang="en-US" dirty="0" smtClean="0">
                <a:solidFill>
                  <a:srgbClr val="FFFF00"/>
                </a:solidFill>
              </a:rPr>
              <a:t>2013-2018 </a:t>
            </a:r>
            <a:r>
              <a:rPr lang="en-US" dirty="0">
                <a:solidFill>
                  <a:srgbClr val="FFFF00"/>
                </a:solidFill>
              </a:rPr>
              <a:t>Ministry Plan</a:t>
            </a:r>
            <a:endParaRPr lang="en-US" dirty="0"/>
          </a:p>
        </p:txBody>
      </p:sp>
      <p:sp>
        <p:nvSpPr>
          <p:cNvPr id="3" name="Content Placeholder 2"/>
          <p:cNvSpPr>
            <a:spLocks noGrp="1"/>
          </p:cNvSpPr>
          <p:nvPr>
            <p:ph idx="1"/>
          </p:nvPr>
        </p:nvSpPr>
        <p:spPr>
          <a:xfrm>
            <a:off x="1119999" y="1406770"/>
            <a:ext cx="10429575" cy="5289452"/>
          </a:xfrm>
        </p:spPr>
        <p:txBody>
          <a:bodyPr>
            <a:normAutofit/>
          </a:bodyPr>
          <a:lstStyle/>
          <a:p>
            <a:pPr>
              <a:spcAft>
                <a:spcPts val="600"/>
              </a:spcAft>
            </a:pPr>
            <a:r>
              <a:rPr lang="en-US" sz="3600" dirty="0" smtClean="0"/>
              <a:t>We made slow progress on facility expansion</a:t>
            </a:r>
          </a:p>
          <a:p>
            <a:pPr>
              <a:spcAft>
                <a:spcPts val="600"/>
              </a:spcAft>
            </a:pPr>
            <a:r>
              <a:rPr lang="en-US" sz="3600" dirty="0" smtClean="0"/>
              <a:t>Communicant </a:t>
            </a:r>
            <a:r>
              <a:rPr lang="en-US" sz="3600" dirty="0" smtClean="0"/>
              <a:t>membership increased (245-254) but worship attendance declined (245 to 216/Sun)</a:t>
            </a:r>
          </a:p>
          <a:p>
            <a:pPr>
              <a:spcAft>
                <a:spcPts val="600"/>
              </a:spcAft>
            </a:pPr>
            <a:r>
              <a:rPr lang="en-US" sz="3600" dirty="0" smtClean="0"/>
              <a:t>Of 454 current members, </a:t>
            </a:r>
            <a:r>
              <a:rPr lang="en-US" sz="3000" dirty="0" smtClean="0">
                <a:latin typeface="Arial" panose="020B0604020202020204" pitchFamily="34" charset="0"/>
                <a:cs typeface="Arial" panose="020B0604020202020204" pitchFamily="34" charset="0"/>
              </a:rPr>
              <a:t>90</a:t>
            </a:r>
            <a:r>
              <a:rPr lang="en-US" sz="3600" dirty="0" smtClean="0"/>
              <a:t> do not worship at SOTH</a:t>
            </a:r>
          </a:p>
          <a:p>
            <a:pPr marL="457200" lvl="1" indent="0">
              <a:spcAft>
                <a:spcPts val="600"/>
              </a:spcAft>
              <a:buNone/>
            </a:pPr>
            <a:r>
              <a:rPr lang="en-US" sz="3200" dirty="0" smtClean="0"/>
              <a:t>48 stopped coming	 </a:t>
            </a:r>
            <a:r>
              <a:rPr lang="en-US" sz="3200" dirty="0" smtClean="0"/>
              <a:t>                         </a:t>
            </a:r>
            <a:r>
              <a:rPr lang="en-US" sz="3200" dirty="0" smtClean="0"/>
              <a:t>21 </a:t>
            </a:r>
            <a:r>
              <a:rPr lang="en-US" sz="3200" dirty="0"/>
              <a:t>moved away </a:t>
            </a:r>
            <a:endParaRPr lang="en-US" sz="3200" dirty="0" smtClean="0"/>
          </a:p>
          <a:p>
            <a:pPr marL="457200" lvl="1" indent="0">
              <a:spcAft>
                <a:spcPts val="600"/>
              </a:spcAft>
              <a:buNone/>
            </a:pPr>
            <a:r>
              <a:rPr lang="en-US" sz="3200" dirty="0" smtClean="0"/>
              <a:t>7  </a:t>
            </a:r>
            <a:r>
              <a:rPr lang="en-US" sz="3200" dirty="0" smtClean="0"/>
              <a:t>have faith/unrepentant sin issues </a:t>
            </a:r>
            <a:r>
              <a:rPr lang="en-US" sz="3200" dirty="0" smtClean="0"/>
              <a:t>    </a:t>
            </a:r>
            <a:r>
              <a:rPr lang="en-US" sz="3200" dirty="0" smtClean="0"/>
              <a:t>14 shut ins</a:t>
            </a:r>
          </a:p>
          <a:p>
            <a:pPr>
              <a:spcAft>
                <a:spcPts val="600"/>
              </a:spcAft>
            </a:pPr>
            <a:r>
              <a:rPr lang="en-US" sz="3600" dirty="0" smtClean="0"/>
              <a:t>Faithful efforts have been made to encourage regular worship and engage members in ministry</a:t>
            </a:r>
          </a:p>
          <a:p>
            <a:endParaRPr lang="en-US" sz="3600" dirty="0" smtClean="0"/>
          </a:p>
          <a:p>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149006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lstStyle/>
          <a:p>
            <a:r>
              <a:rPr lang="en-US" dirty="0" smtClean="0">
                <a:solidFill>
                  <a:srgbClr val="FFFF00"/>
                </a:solidFill>
              </a:rPr>
              <a:t>The Planning Process </a:t>
            </a:r>
            <a:endParaRPr lang="en-US" dirty="0">
              <a:solidFill>
                <a:srgbClr val="FFFF00"/>
              </a:solidFill>
            </a:endParaRPr>
          </a:p>
        </p:txBody>
      </p:sp>
      <p:sp>
        <p:nvSpPr>
          <p:cNvPr id="3" name="Content Placeholder 2"/>
          <p:cNvSpPr>
            <a:spLocks noGrp="1"/>
          </p:cNvSpPr>
          <p:nvPr>
            <p:ph idx="1"/>
          </p:nvPr>
        </p:nvSpPr>
        <p:spPr>
          <a:xfrm>
            <a:off x="689317" y="1561514"/>
            <a:ext cx="10664483" cy="4615449"/>
          </a:xfrm>
        </p:spPr>
        <p:txBody>
          <a:bodyPr>
            <a:normAutofit lnSpcReduction="10000"/>
          </a:bodyPr>
          <a:lstStyle/>
          <a:p>
            <a:r>
              <a:rPr lang="en-US" sz="3600" b="1" dirty="0" smtClean="0">
                <a:solidFill>
                  <a:srgbClr val="FFFF00"/>
                </a:solidFill>
              </a:rPr>
              <a:t>September/October 2016</a:t>
            </a:r>
            <a:r>
              <a:rPr lang="en-US" sz="3600" b="1" dirty="0" smtClean="0"/>
              <a:t>:  </a:t>
            </a:r>
            <a:endParaRPr lang="en-US" sz="3600" b="1" dirty="0"/>
          </a:p>
          <a:p>
            <a:pPr marL="0" indent="0">
              <a:spcAft>
                <a:spcPts val="600"/>
              </a:spcAft>
              <a:buNone/>
            </a:pPr>
            <a:r>
              <a:rPr lang="en-US" sz="3600" dirty="0" smtClean="0"/>
              <a:t>	</a:t>
            </a:r>
            <a:r>
              <a:rPr lang="en-US" sz="3600" i="1" dirty="0" smtClean="0"/>
              <a:t>Community Profile, Congregational Profile, Pulse 	Survey</a:t>
            </a:r>
          </a:p>
          <a:p>
            <a:r>
              <a:rPr lang="en-US" sz="3600" b="1" dirty="0" smtClean="0">
                <a:solidFill>
                  <a:srgbClr val="FFFF00"/>
                </a:solidFill>
              </a:rPr>
              <a:t>November/December 2016</a:t>
            </a:r>
            <a:r>
              <a:rPr lang="en-US" sz="3600" b="1" dirty="0" smtClean="0"/>
              <a:t>:</a:t>
            </a:r>
          </a:p>
          <a:p>
            <a:pPr marL="0" indent="0">
              <a:spcAft>
                <a:spcPts val="600"/>
              </a:spcAft>
              <a:buNone/>
            </a:pPr>
            <a:r>
              <a:rPr lang="en-US" sz="3600" i="1" dirty="0" smtClean="0"/>
              <a:t>	Bible Study on ministry and ministry evaluation</a:t>
            </a:r>
          </a:p>
          <a:p>
            <a:r>
              <a:rPr lang="en-US" sz="3600" b="1" dirty="0" smtClean="0">
                <a:solidFill>
                  <a:srgbClr val="FFFF00"/>
                </a:solidFill>
              </a:rPr>
              <a:t>January/February 2017</a:t>
            </a:r>
            <a:r>
              <a:rPr lang="en-US" sz="3600" b="1" dirty="0" smtClean="0"/>
              <a:t>:</a:t>
            </a:r>
          </a:p>
          <a:p>
            <a:pPr marL="0" indent="0">
              <a:buNone/>
            </a:pPr>
            <a:r>
              <a:rPr lang="en-US" sz="3600" i="1" dirty="0" smtClean="0"/>
              <a:t>	Council &amp; board internal evaluations /Review of data 	/ SWOT assessment /development of 5 year plan</a:t>
            </a:r>
          </a:p>
          <a:p>
            <a:pPr lvl="1"/>
            <a:endParaRPr lang="en-US" sz="3600" dirty="0" smtClean="0"/>
          </a:p>
          <a:p>
            <a:pPr lvl="1"/>
            <a:endParaRPr lang="en-US" sz="3200" dirty="0"/>
          </a:p>
          <a:p>
            <a:pPr lvl="1"/>
            <a:endParaRPr lang="en-US" sz="3200" dirty="0"/>
          </a:p>
        </p:txBody>
      </p:sp>
    </p:spTree>
    <p:extLst>
      <p:ext uri="{BB962C8B-B14F-4D97-AF65-F5344CB8AC3E}">
        <p14:creationId xmlns:p14="http://schemas.microsoft.com/office/powerpoint/2010/main" val="158768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SWOT Assessment: Strengths</a:t>
            </a:r>
            <a:endParaRPr lang="en-US" dirty="0">
              <a:solidFill>
                <a:srgbClr val="FFFF00"/>
              </a:solidFill>
            </a:endParaRPr>
          </a:p>
        </p:txBody>
      </p:sp>
      <p:sp>
        <p:nvSpPr>
          <p:cNvPr id="3" name="Content Placeholder 2"/>
          <p:cNvSpPr>
            <a:spLocks noGrp="1"/>
          </p:cNvSpPr>
          <p:nvPr>
            <p:ph idx="1"/>
          </p:nvPr>
        </p:nvSpPr>
        <p:spPr>
          <a:xfrm>
            <a:off x="838199" y="1561514"/>
            <a:ext cx="10725443" cy="5022166"/>
          </a:xfrm>
        </p:spPr>
        <p:txBody>
          <a:bodyPr>
            <a:normAutofit/>
          </a:bodyPr>
          <a:lstStyle/>
          <a:p>
            <a:pPr lvl="0">
              <a:spcAft>
                <a:spcPts val="600"/>
              </a:spcAft>
            </a:pPr>
            <a:r>
              <a:rPr lang="en-US" dirty="0" smtClean="0"/>
              <a:t>Two Pastors who faithfully teach Word / Dedicated Admin. Assistant /</a:t>
            </a:r>
            <a:r>
              <a:rPr lang="en-US" dirty="0"/>
              <a:t> </a:t>
            </a:r>
            <a:r>
              <a:rPr lang="en-US" dirty="0" smtClean="0"/>
              <a:t>Spiritually mature leaders willing to self-evaluate and change</a:t>
            </a:r>
          </a:p>
          <a:p>
            <a:pPr lvl="0">
              <a:spcAft>
                <a:spcPts val="600"/>
              </a:spcAft>
            </a:pPr>
            <a:r>
              <a:rPr lang="en-US" dirty="0" smtClean="0"/>
              <a:t>Friendly, demographically balanced congregation  </a:t>
            </a:r>
            <a:endParaRPr lang="en-US" dirty="0"/>
          </a:p>
          <a:p>
            <a:pPr lvl="0">
              <a:spcAft>
                <a:spcPts val="600"/>
              </a:spcAft>
            </a:pPr>
            <a:r>
              <a:rPr lang="en-US" dirty="0"/>
              <a:t>S</a:t>
            </a:r>
            <a:r>
              <a:rPr lang="en-US" dirty="0" smtClean="0"/>
              <a:t>enior </a:t>
            </a:r>
            <a:r>
              <a:rPr lang="en-US" dirty="0"/>
              <a:t>ministry in 13 senior facilities </a:t>
            </a:r>
            <a:endParaRPr lang="en-US" dirty="0" smtClean="0"/>
          </a:p>
          <a:p>
            <a:pPr lvl="0">
              <a:spcAft>
                <a:spcPts val="600"/>
              </a:spcAft>
            </a:pPr>
            <a:r>
              <a:rPr lang="en-US" dirty="0" smtClean="0"/>
              <a:t>Active women’s </a:t>
            </a:r>
            <a:r>
              <a:rPr lang="en-US" dirty="0"/>
              <a:t>ministry group </a:t>
            </a:r>
          </a:p>
          <a:p>
            <a:pPr lvl="0">
              <a:spcAft>
                <a:spcPts val="600"/>
              </a:spcAft>
            </a:pPr>
            <a:r>
              <a:rPr lang="en-US" dirty="0" smtClean="0"/>
              <a:t>Many gifted people care about and are engaged </a:t>
            </a:r>
            <a:r>
              <a:rPr lang="en-US" dirty="0"/>
              <a:t>in ministry </a:t>
            </a:r>
            <a:endParaRPr lang="en-US" dirty="0" smtClean="0"/>
          </a:p>
          <a:p>
            <a:pPr lvl="0">
              <a:spcAft>
                <a:spcPts val="600"/>
              </a:spcAft>
            </a:pPr>
            <a:r>
              <a:rPr lang="en-US" dirty="0" smtClean="0"/>
              <a:t>Wide </a:t>
            </a:r>
            <a:r>
              <a:rPr lang="en-US" dirty="0"/>
              <a:t>range of Bible studies </a:t>
            </a:r>
            <a:r>
              <a:rPr lang="en-US" dirty="0" smtClean="0"/>
              <a:t>and </a:t>
            </a:r>
            <a:r>
              <a:rPr lang="en-US" dirty="0"/>
              <a:t>personal electronic study options </a:t>
            </a:r>
          </a:p>
          <a:p>
            <a:pPr lvl="0">
              <a:spcAft>
                <a:spcPts val="600"/>
              </a:spcAft>
            </a:pPr>
            <a:r>
              <a:rPr lang="en-US" dirty="0" smtClean="0"/>
              <a:t>The </a:t>
            </a:r>
            <a:r>
              <a:rPr lang="en-US" dirty="0"/>
              <a:t>congregation has no debt and is financially </a:t>
            </a:r>
            <a:r>
              <a:rPr lang="en-US" dirty="0" smtClean="0"/>
              <a:t>stable</a:t>
            </a:r>
            <a:endParaRPr lang="en-US" dirty="0"/>
          </a:p>
        </p:txBody>
      </p:sp>
    </p:spTree>
    <p:extLst>
      <p:ext uri="{BB962C8B-B14F-4D97-AF65-F5344CB8AC3E}">
        <p14:creationId xmlns:p14="http://schemas.microsoft.com/office/powerpoint/2010/main" val="30652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SWOT Assessment: Weaknesses</a:t>
            </a:r>
            <a:endParaRPr lang="en-US" dirty="0">
              <a:solidFill>
                <a:srgbClr val="FFFF00"/>
              </a:solidFill>
            </a:endParaRPr>
          </a:p>
        </p:txBody>
      </p:sp>
      <p:sp>
        <p:nvSpPr>
          <p:cNvPr id="3" name="Content Placeholder 2"/>
          <p:cNvSpPr>
            <a:spLocks noGrp="1"/>
          </p:cNvSpPr>
          <p:nvPr>
            <p:ph idx="1"/>
          </p:nvPr>
        </p:nvSpPr>
        <p:spPr>
          <a:xfrm>
            <a:off x="1120000" y="1561514"/>
            <a:ext cx="10233800" cy="5190978"/>
          </a:xfrm>
        </p:spPr>
        <p:txBody>
          <a:bodyPr>
            <a:noAutofit/>
          </a:bodyPr>
          <a:lstStyle/>
          <a:p>
            <a:pPr lvl="0">
              <a:spcAft>
                <a:spcPts val="600"/>
              </a:spcAft>
            </a:pPr>
            <a:r>
              <a:rPr lang="en-US" sz="3000" dirty="0" smtClean="0"/>
              <a:t>We try to do too much, failing to achieve plans</a:t>
            </a:r>
          </a:p>
          <a:p>
            <a:pPr lvl="0">
              <a:spcAft>
                <a:spcPts val="600"/>
              </a:spcAft>
            </a:pPr>
            <a:r>
              <a:rPr lang="en-US" sz="3000" dirty="0" smtClean="0"/>
              <a:t>We don’t always work the ministry plan as we could</a:t>
            </a:r>
          </a:p>
          <a:p>
            <a:pPr lvl="0">
              <a:spcAft>
                <a:spcPts val="600"/>
              </a:spcAft>
            </a:pPr>
            <a:r>
              <a:rPr lang="en-US" sz="3000" dirty="0" smtClean="0"/>
              <a:t>Leadership/volunteer recruitment and training can improve</a:t>
            </a:r>
          </a:p>
          <a:p>
            <a:pPr lvl="0">
              <a:spcAft>
                <a:spcPts val="600"/>
              </a:spcAft>
            </a:pPr>
            <a:r>
              <a:rPr lang="en-US" sz="3000" dirty="0" smtClean="0"/>
              <a:t>Leadership communication can be better</a:t>
            </a:r>
          </a:p>
          <a:p>
            <a:pPr lvl="0">
              <a:spcAft>
                <a:spcPts val="600"/>
              </a:spcAft>
            </a:pPr>
            <a:r>
              <a:rPr lang="en-US" sz="3000" dirty="0" smtClean="0"/>
              <a:t>Participation </a:t>
            </a:r>
            <a:r>
              <a:rPr lang="en-US" sz="3000" dirty="0"/>
              <a:t>in outreach events and </a:t>
            </a:r>
            <a:r>
              <a:rPr lang="en-US" sz="3000" dirty="0" smtClean="0"/>
              <a:t>programs is weak </a:t>
            </a:r>
          </a:p>
          <a:p>
            <a:pPr lvl="0">
              <a:spcAft>
                <a:spcPts val="600"/>
              </a:spcAft>
            </a:pPr>
            <a:r>
              <a:rPr lang="en-US" sz="3000" dirty="0" smtClean="0"/>
              <a:t>Worship attendance is trending down</a:t>
            </a:r>
            <a:endParaRPr lang="en-US" sz="3000" dirty="0"/>
          </a:p>
          <a:p>
            <a:pPr lvl="0">
              <a:spcAft>
                <a:spcPts val="600"/>
              </a:spcAft>
            </a:pPr>
            <a:r>
              <a:rPr lang="en-US" sz="3000" dirty="0" smtClean="0"/>
              <a:t>Room </a:t>
            </a:r>
            <a:r>
              <a:rPr lang="en-US" sz="3000" dirty="0"/>
              <a:t>for growth in financial stewardship/giving</a:t>
            </a:r>
          </a:p>
          <a:p>
            <a:pPr lvl="0">
              <a:spcAft>
                <a:spcPts val="600"/>
              </a:spcAft>
            </a:pPr>
            <a:r>
              <a:rPr lang="en-US" sz="3000" dirty="0" smtClean="0"/>
              <a:t>Facility </a:t>
            </a:r>
            <a:r>
              <a:rPr lang="en-US" sz="3000" dirty="0"/>
              <a:t>is limiting our </a:t>
            </a:r>
            <a:r>
              <a:rPr lang="en-US" sz="3000" dirty="0" smtClean="0"/>
              <a:t>ministry</a:t>
            </a:r>
            <a:endParaRPr lang="en-US" sz="3000" dirty="0"/>
          </a:p>
        </p:txBody>
      </p:sp>
    </p:spTree>
    <p:extLst>
      <p:ext uri="{BB962C8B-B14F-4D97-AF65-F5344CB8AC3E}">
        <p14:creationId xmlns:p14="http://schemas.microsoft.com/office/powerpoint/2010/main" val="349624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SWOT Assessment: Opportunities</a:t>
            </a:r>
            <a:endParaRPr lang="en-US" dirty="0">
              <a:solidFill>
                <a:srgbClr val="FFFF00"/>
              </a:solidFill>
            </a:endParaRPr>
          </a:p>
        </p:txBody>
      </p:sp>
      <p:sp>
        <p:nvSpPr>
          <p:cNvPr id="3" name="Content Placeholder 2"/>
          <p:cNvSpPr>
            <a:spLocks noGrp="1"/>
          </p:cNvSpPr>
          <p:nvPr>
            <p:ph idx="1"/>
          </p:nvPr>
        </p:nvSpPr>
        <p:spPr>
          <a:xfrm>
            <a:off x="1120000" y="1561514"/>
            <a:ext cx="10233800" cy="5190978"/>
          </a:xfrm>
        </p:spPr>
        <p:txBody>
          <a:bodyPr>
            <a:noAutofit/>
          </a:bodyPr>
          <a:lstStyle/>
          <a:p>
            <a:pPr lvl="0">
              <a:spcAft>
                <a:spcPts val="800"/>
              </a:spcAft>
            </a:pPr>
            <a:r>
              <a:rPr lang="en-US" dirty="0"/>
              <a:t>We have the saving truth of God’s Word </a:t>
            </a:r>
            <a:r>
              <a:rPr lang="en-US" dirty="0" smtClean="0"/>
              <a:t>to </a:t>
            </a:r>
            <a:r>
              <a:rPr lang="en-US" dirty="0"/>
              <a:t>share with a dying world</a:t>
            </a:r>
          </a:p>
          <a:p>
            <a:pPr lvl="0">
              <a:spcAft>
                <a:spcPts val="800"/>
              </a:spcAft>
            </a:pPr>
            <a:r>
              <a:rPr lang="en-US" dirty="0" err="1" smtClean="0"/>
              <a:t>Millenials</a:t>
            </a:r>
            <a:r>
              <a:rPr lang="en-US" dirty="0" smtClean="0"/>
              <a:t> and seniors form large demographic groups with specific opportunities to share the gospel</a:t>
            </a:r>
          </a:p>
          <a:p>
            <a:pPr lvl="0">
              <a:spcAft>
                <a:spcPts val="800"/>
              </a:spcAft>
            </a:pPr>
            <a:r>
              <a:rPr lang="en-US" dirty="0" smtClean="0"/>
              <a:t>Teen </a:t>
            </a:r>
            <a:r>
              <a:rPr lang="en-US" dirty="0"/>
              <a:t>ministry can </a:t>
            </a:r>
            <a:r>
              <a:rPr lang="en-US" dirty="0" smtClean="0"/>
              <a:t>grow from a core of enthusiastic </a:t>
            </a:r>
            <a:r>
              <a:rPr lang="en-US" dirty="0"/>
              <a:t>young </a:t>
            </a:r>
            <a:r>
              <a:rPr lang="en-US" dirty="0" smtClean="0"/>
              <a:t>believers</a:t>
            </a:r>
            <a:endParaRPr lang="en-US" dirty="0"/>
          </a:p>
          <a:p>
            <a:pPr lvl="0">
              <a:spcAft>
                <a:spcPts val="800"/>
              </a:spcAft>
            </a:pPr>
            <a:r>
              <a:rPr lang="en-US" dirty="0"/>
              <a:t>Facility expansion can </a:t>
            </a:r>
            <a:r>
              <a:rPr lang="en-US" dirty="0" smtClean="0"/>
              <a:t>help us reach </a:t>
            </a:r>
            <a:r>
              <a:rPr lang="en-US" dirty="0"/>
              <a:t>more people with the gospel</a:t>
            </a:r>
          </a:p>
          <a:p>
            <a:pPr lvl="0">
              <a:spcAft>
                <a:spcPts val="800"/>
              </a:spcAft>
            </a:pPr>
            <a:r>
              <a:rPr lang="en-US" dirty="0" smtClean="0"/>
              <a:t>Newly acquired property gives </a:t>
            </a:r>
            <a:r>
              <a:rPr lang="en-US" dirty="0"/>
              <a:t>us </a:t>
            </a:r>
            <a:r>
              <a:rPr lang="en-US" dirty="0" smtClean="0"/>
              <a:t>new ministry </a:t>
            </a:r>
            <a:r>
              <a:rPr lang="en-US" dirty="0"/>
              <a:t>opportunities </a:t>
            </a:r>
            <a:endParaRPr lang="en-US" dirty="0" smtClean="0"/>
          </a:p>
          <a:p>
            <a:pPr lvl="0">
              <a:spcAft>
                <a:spcPts val="800"/>
              </a:spcAft>
            </a:pPr>
            <a:r>
              <a:rPr lang="en-US" dirty="0" smtClean="0"/>
              <a:t>People </a:t>
            </a:r>
            <a:r>
              <a:rPr lang="en-US" dirty="0"/>
              <a:t>are asking for training for sharing their faith</a:t>
            </a:r>
          </a:p>
          <a:p>
            <a:pPr lvl="0">
              <a:spcAft>
                <a:spcPts val="800"/>
              </a:spcAft>
            </a:pPr>
            <a:r>
              <a:rPr lang="en-US" dirty="0" smtClean="0"/>
              <a:t>We have many young </a:t>
            </a:r>
            <a:r>
              <a:rPr lang="en-US" dirty="0"/>
              <a:t>families on which </a:t>
            </a:r>
            <a:r>
              <a:rPr lang="en-US" dirty="0" smtClean="0"/>
              <a:t>to build children / marriage / family </a:t>
            </a:r>
            <a:r>
              <a:rPr lang="en-US" dirty="0"/>
              <a:t>ministry</a:t>
            </a:r>
          </a:p>
          <a:p>
            <a:pPr marL="0" lvl="0" indent="0">
              <a:buNone/>
            </a:pPr>
            <a:endParaRPr lang="en-US" dirty="0"/>
          </a:p>
        </p:txBody>
      </p:sp>
    </p:spTree>
    <p:extLst>
      <p:ext uri="{BB962C8B-B14F-4D97-AF65-F5344CB8AC3E}">
        <p14:creationId xmlns:p14="http://schemas.microsoft.com/office/powerpoint/2010/main" val="128708091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480</TotalTime>
  <Words>1292</Words>
  <Application>Microsoft Office PowerPoint</Application>
  <PresentationFormat>Widescreen</PresentationFormat>
  <Paragraphs>107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Corbel</vt:lpstr>
      <vt:lpstr>Times New Roman</vt:lpstr>
      <vt:lpstr>Depth</vt:lpstr>
      <vt:lpstr>Five Year Plan  2017-2022</vt:lpstr>
      <vt:lpstr>Opening Devotion:  1 Corinthians 1:7</vt:lpstr>
      <vt:lpstr>2013-2018 Ministry Plan:  Christ@Home</vt:lpstr>
      <vt:lpstr>2013-2018 Ministry Plan: Outreach</vt:lpstr>
      <vt:lpstr>2013-2018 Ministry Plan</vt:lpstr>
      <vt:lpstr>The Planning Process </vt:lpstr>
      <vt:lpstr>SWOT Assessment: Strengths</vt:lpstr>
      <vt:lpstr>SWOT Assessment: Weaknesses</vt:lpstr>
      <vt:lpstr>SWOT Assessment: Opportunities</vt:lpstr>
      <vt:lpstr>SWOT Assessment: Threats</vt:lpstr>
      <vt:lpstr>Revision Of Mission Statement</vt:lpstr>
      <vt:lpstr>Core Values</vt:lpstr>
      <vt:lpstr>Core Values</vt:lpstr>
      <vt:lpstr>Core Values</vt:lpstr>
      <vt:lpstr>Core Values</vt:lpstr>
      <vt:lpstr> Vision Statement: By God’s grace, in  five years we are…</vt:lpstr>
      <vt:lpstr> Vision Statement: By God’s grace, in  five years we are…</vt:lpstr>
      <vt:lpstr> Vision Statement: By God’s grace, in  five years we are…</vt:lpstr>
      <vt:lpstr> Vision Statement: By God’s grace, in  five years we are…</vt:lpstr>
      <vt:lpstr> Vision Statement: By God’s grace, in  five years we 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Year Plan  2017-2022</dc:title>
  <dc:creator>Norm Burger</dc:creator>
  <cp:lastModifiedBy>Norm Burger</cp:lastModifiedBy>
  <cp:revision>40</cp:revision>
  <dcterms:created xsi:type="dcterms:W3CDTF">2017-02-17T03:27:54Z</dcterms:created>
  <dcterms:modified xsi:type="dcterms:W3CDTF">2017-02-17T20:41:03Z</dcterms:modified>
</cp:coreProperties>
</file>