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328208" cy="3329581"/>
          </a:xfrm>
        </p:spPr>
        <p:txBody>
          <a:bodyPr/>
          <a:lstStyle/>
          <a:p>
            <a:r>
              <a:rPr lang="en-US" dirty="0" smtClean="0"/>
              <a:t>Shepherd Of The Hills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Facility Expansion Meeting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79" y="467833"/>
            <a:ext cx="10802679" cy="5996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Current Use Of Space:   Sanctuary</a:t>
            </a:r>
          </a:p>
          <a:p>
            <a:pPr marL="0" indent="0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45618" y="2127386"/>
            <a:ext cx="60463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Worship Services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Adult Bible Class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Women’s Support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Choir Rehearsal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Community meetings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	(Condo association)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79" y="1425402"/>
            <a:ext cx="5230821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2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79" y="467833"/>
            <a:ext cx="10802679" cy="5996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Current Use Of Space:   Cry Room</a:t>
            </a:r>
          </a:p>
          <a:p>
            <a:pPr marL="0" indent="0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45618" y="2127386"/>
            <a:ext cx="6046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Cry Room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Pre-School Sunday School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Baby-Sitting Space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Family Counseling Room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1" y="1319311"/>
            <a:ext cx="5550197" cy="47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52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79" y="467833"/>
            <a:ext cx="10802679" cy="5996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Current Use Of Space:   Pastor </a:t>
            </a:r>
            <a:r>
              <a:rPr lang="en-US" sz="3600" dirty="0" err="1" smtClean="0">
                <a:solidFill>
                  <a:srgbClr val="FFFF00"/>
                </a:solidFill>
              </a:rPr>
              <a:t>Tullberg’s</a:t>
            </a:r>
            <a:r>
              <a:rPr lang="en-US" sz="3600" dirty="0" smtClean="0">
                <a:solidFill>
                  <a:srgbClr val="FFFF00"/>
                </a:solidFill>
              </a:rPr>
              <a:t> Office</a:t>
            </a:r>
          </a:p>
          <a:p>
            <a:pPr marL="0" indent="0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45618" y="2127386"/>
            <a:ext cx="60463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Pastor’s Office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Counter’s Meeting Room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Small Group Meetings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Food Bank Storage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Wheel Chair Parking Space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9" y="1451344"/>
            <a:ext cx="5188688" cy="465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2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79" y="467833"/>
            <a:ext cx="10802679" cy="5996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Limitations Of Current Space</a:t>
            </a:r>
          </a:p>
          <a:p>
            <a:pPr marL="0" indent="0">
              <a:buNone/>
            </a:pPr>
            <a:endParaRPr lang="en-US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44279" y="1233378"/>
            <a:ext cx="1080267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Fellowship Hall unable to fully accommodate congregation fellowship activities, outreach events, funeral luncheons, or wedding receptions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Teens lose 20 minutes of Bible study by meeting offsite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Narthex is crowded, noisy, and has poor traffic 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Teaching and learning is challenging in our current class spaces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40531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744279" y="467833"/>
            <a:ext cx="10802679" cy="5996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44279" y="1233378"/>
            <a:ext cx="10802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1604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1" y="510364"/>
            <a:ext cx="11525693" cy="599676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2004  Parish </a:t>
            </a:r>
            <a:r>
              <a:rPr lang="en-US" sz="3200" dirty="0">
                <a:solidFill>
                  <a:srgbClr val="FFFF00"/>
                </a:solidFill>
              </a:rPr>
              <a:t>Assistance Consultants</a:t>
            </a:r>
          </a:p>
          <a:p>
            <a:r>
              <a:rPr lang="en-US" sz="3200" dirty="0"/>
              <a:t>“This church has incredible potential to reach many more souls with the gospel.  SOTH can serve as a model congregation for the synod.  What would keep that from happening is:  1. Members becoming too comfortable with the size and style of current ministry and complacent about carrying out the great commission.  2. A structure and style of ministry that lacks the organization and purpose of reaching and serving a large number of people.  Please always remember whose church this is, who governs the universe, who gave his life to redeem the world and wants all people to be save.”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630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58" y="510364"/>
            <a:ext cx="10802679" cy="59967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2004  PA Key Recommendations	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       Action Taken</a:t>
            </a: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200" dirty="0" smtClean="0"/>
              <a:t>1. Create a vision for your ministry;				 2005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Define staff and space needs</a:t>
            </a:r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2. Address parking immediately                    2009</a:t>
            </a:r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3. Add staff                                                       2011</a:t>
            </a:r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4. Find additional land                                    2015</a:t>
            </a:r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5. Add space                                                      ?                                       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477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79" y="467833"/>
            <a:ext cx="10802679" cy="5996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Facility Expansion Team    2013-2015 </a:t>
            </a: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200" dirty="0" smtClean="0"/>
              <a:t>2013    Council reviews space needs identified in 				    2005 and presents a proposed process and 		  			timetable to congregation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200" dirty="0" smtClean="0"/>
              <a:t>2014    Facility Expansion Committee starts to function;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    Mayotte Group begins work on drawings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200" dirty="0" smtClean="0"/>
              <a:t>2015    Drawings completed    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450 confirmed members / 551 baptized soul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(Compared to 327/448 in 2005)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187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79" y="467833"/>
            <a:ext cx="10802679" cy="59967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Current Ministry Status And Projections</a:t>
            </a: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 net </a:t>
            </a:r>
            <a:r>
              <a:rPr lang="en-US" sz="3200" dirty="0"/>
              <a:t>gain of  27 </a:t>
            </a:r>
            <a:r>
              <a:rPr lang="en-US" sz="3200" dirty="0" smtClean="0"/>
              <a:t>confirmed members </a:t>
            </a:r>
            <a:r>
              <a:rPr lang="en-US" sz="3200" dirty="0"/>
              <a:t>and 34 baptized souls </a:t>
            </a:r>
            <a:r>
              <a:rPr lang="en-US" sz="3200" dirty="0" smtClean="0"/>
              <a:t>in </a:t>
            </a:r>
            <a:r>
              <a:rPr lang="en-US" sz="3200" dirty="0"/>
              <a:t>the past five </a:t>
            </a:r>
            <a:r>
              <a:rPr lang="en-US" sz="3200" dirty="0" smtClean="0"/>
              <a:t>years</a:t>
            </a:r>
            <a:r>
              <a:rPr lang="en-US" sz="3200" dirty="0"/>
              <a:t> </a:t>
            </a:r>
            <a:r>
              <a:rPr lang="en-US" sz="3200" dirty="0" smtClean="0"/>
              <a:t>suggests slow but steady growth.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Declining worship attendance (as a percentage of our members) in the last five years is a </a:t>
            </a:r>
            <a:r>
              <a:rPr lang="en-US" sz="3200" dirty="0" smtClean="0"/>
              <a:t>concern. However, worship attendance increased from 219/week to 229/week the past year, and encouraging faithful worship is a key initiative of 2015-16 ministry plans. 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Our giving </a:t>
            </a:r>
            <a:r>
              <a:rPr lang="en-US" sz="3200" dirty="0" smtClean="0"/>
              <a:t>over the past four years fluctuated between $320,00 </a:t>
            </a:r>
            <a:r>
              <a:rPr lang="en-US" sz="3200" dirty="0"/>
              <a:t>and </a:t>
            </a:r>
            <a:r>
              <a:rPr lang="en-US" sz="3200" dirty="0" smtClean="0"/>
              <a:t>$339,644 </a:t>
            </a:r>
            <a:r>
              <a:rPr lang="en-US" sz="3200" dirty="0"/>
              <a:t>(a difference </a:t>
            </a:r>
            <a:r>
              <a:rPr lang="en-US" sz="3200" dirty="0" smtClean="0"/>
              <a:t>of 6%), </a:t>
            </a:r>
            <a:r>
              <a:rPr lang="en-US" sz="3200" dirty="0"/>
              <a:t>which suggests a fairly stable baseline for budgetary planning purposes. </a:t>
            </a:r>
          </a:p>
        </p:txBody>
      </p:sp>
    </p:spTree>
    <p:extLst>
      <p:ext uri="{BB962C8B-B14F-4D97-AF65-F5344CB8AC3E}">
        <p14:creationId xmlns:p14="http://schemas.microsoft.com/office/powerpoint/2010/main" val="182275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79" y="467833"/>
            <a:ext cx="10802679" cy="5996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Current Use Of Space:   Fellowship Hall NW</a:t>
            </a:r>
          </a:p>
          <a:p>
            <a:pPr marL="0" indent="0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1265275"/>
            <a:ext cx="5146158" cy="4880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9293" y="1481055"/>
            <a:ext cx="5989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Kitchen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Fellowship Gathering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Meals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Youth Ministry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Youth Confirmation Class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Workshops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Week Day Bible Classes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Upper Grade Sunday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Council and Board Meetings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962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79" y="467833"/>
            <a:ext cx="10802679" cy="5996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Current Use Of Space:   Fellowship Hall SE</a:t>
            </a:r>
          </a:p>
          <a:p>
            <a:pPr marL="0" indent="0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223590" y="1838811"/>
            <a:ext cx="5989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Lower Grade Sunday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Fellowship gatherings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Meals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Storage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Secondary Work </a:t>
            </a:r>
            <a:r>
              <a:rPr lang="en-US" sz="2800" dirty="0"/>
              <a:t>S</a:t>
            </a:r>
            <a:r>
              <a:rPr lang="en-US" sz="2800" dirty="0" smtClean="0"/>
              <a:t>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Cold Storage For Food Bank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8" y="1481055"/>
            <a:ext cx="5295015" cy="468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6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79" y="467833"/>
            <a:ext cx="10802679" cy="5996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Current Use Of Space:   Library</a:t>
            </a:r>
          </a:p>
          <a:p>
            <a:pPr marL="0" indent="0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45618" y="2127386"/>
            <a:ext cx="60463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Library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Kindergarten Sunday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Storage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Taping Of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7" y="1552352"/>
            <a:ext cx="5528930" cy="467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3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79" y="467833"/>
            <a:ext cx="10802679" cy="5996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Current Use Of Space:   Narthex</a:t>
            </a:r>
          </a:p>
          <a:p>
            <a:pPr marL="0" indent="0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45618" y="2127386"/>
            <a:ext cx="60463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Before Service Socializing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After Service Socializing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49916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117</TotalTime>
  <Words>434</Words>
  <Application>Microsoft Office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Shepherd Of The Hills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Shepherd Of The Hills</dc:title>
  <dc:creator>Norm Burger</dc:creator>
  <cp:lastModifiedBy>Norm Burger</cp:lastModifiedBy>
  <cp:revision>10</cp:revision>
  <dcterms:created xsi:type="dcterms:W3CDTF">2015-07-11T22:36:37Z</dcterms:created>
  <dcterms:modified xsi:type="dcterms:W3CDTF">2015-07-12T00:33:49Z</dcterms:modified>
</cp:coreProperties>
</file>